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3300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57F3AB3-0718-4624-B441-E567A8F0AB56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B651F6E3-6281-48DB-9319-2AEAFDAE7572}">
      <dgm:prSet custT="1"/>
      <dgm:spPr>
        <a:xfrm>
          <a:off x="1273857" y="1082778"/>
          <a:ext cx="6498543" cy="1210164"/>
        </a:xfrm>
        <a:prstGeom prst="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 algn="l" rtl="0"/>
          <a:r>
            <a:rPr lang="cs-CZ" sz="16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NÁZEV:</a:t>
          </a:r>
          <a:r>
            <a:rPr lang="cs-CZ" sz="1600" baseline="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 VY_32_Český jazyk_17_Skladba ZŠ praktická, 7.r. -</a:t>
          </a:r>
          <a:r>
            <a:rPr lang="cs-CZ" sz="16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TEMA: Věta jednoduchá a souvětí</a:t>
          </a:r>
          <a:endParaRPr lang="cs-CZ" sz="16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A571E265-742E-411A-ABCF-E39FDBC7528A}" type="parTrans" cxnId="{7BC66EC3-EBD6-4F3A-99ED-9D25F66FFA51}">
      <dgm:prSet/>
      <dgm:spPr/>
      <dgm:t>
        <a:bodyPr/>
        <a:lstStyle/>
        <a:p>
          <a:endParaRPr lang="cs-CZ"/>
        </a:p>
      </dgm:t>
    </dgm:pt>
    <dgm:pt modelId="{E33260FE-399D-481C-B2D6-3B35DD16DC84}" type="sibTrans" cxnId="{7BC66EC3-EBD6-4F3A-99ED-9D25F66FFA51}">
      <dgm:prSet/>
      <dgm:spPr/>
      <dgm:t>
        <a:bodyPr/>
        <a:lstStyle/>
        <a:p>
          <a:endParaRPr lang="cs-CZ"/>
        </a:p>
      </dgm:t>
    </dgm:pt>
    <dgm:pt modelId="{D1D4F407-5343-4D3F-B5B9-D407B03CAEB4}">
      <dgm:prSet custT="1"/>
      <dgm:spPr>
        <a:xfrm>
          <a:off x="1258000" y="0"/>
          <a:ext cx="6498543" cy="2547714"/>
        </a:xfrm>
        <a:prstGeom prst="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 algn="l" rtl="0"/>
          <a:r>
            <a:rPr lang="cs-CZ" sz="16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NÁZEV ŠKOLY: ZŠ Kopřivnice, Štramberská 189, příspěvková organizace</a:t>
          </a:r>
          <a:endParaRPr lang="cs-CZ" sz="16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FB3E2B41-81AD-4068-9354-4B764E7CC2F7}" type="parTrans" cxnId="{14367CC6-B9B1-40CF-BBB3-C17F79391DAE}">
      <dgm:prSet/>
      <dgm:spPr/>
      <dgm:t>
        <a:bodyPr/>
        <a:lstStyle/>
        <a:p>
          <a:endParaRPr lang="cs-CZ"/>
        </a:p>
      </dgm:t>
    </dgm:pt>
    <dgm:pt modelId="{878E4EBE-18EA-43B6-B589-1210E1E4CF6A}" type="sibTrans" cxnId="{14367CC6-B9B1-40CF-BBB3-C17F79391DAE}">
      <dgm:prSet/>
      <dgm:spPr/>
      <dgm:t>
        <a:bodyPr/>
        <a:lstStyle/>
        <a:p>
          <a:endParaRPr lang="cs-CZ"/>
        </a:p>
      </dgm:t>
    </dgm:pt>
    <dgm:pt modelId="{D1B46980-6531-4606-95E6-44980827E919}">
      <dgm:prSet custT="1"/>
      <dgm:spPr>
        <a:xfrm>
          <a:off x="1224143" y="576055"/>
          <a:ext cx="6498543" cy="1878939"/>
        </a:xfrm>
        <a:prstGeom prst="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 algn="l" rtl="0"/>
          <a:r>
            <a:rPr lang="cs-CZ" sz="16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AUTOR: Mgr. Aleš </a:t>
          </a:r>
          <a:r>
            <a:rPr lang="cs-CZ" sz="1600" dirty="0" err="1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Jarolím</a:t>
          </a:r>
          <a:endParaRPr lang="cs-CZ" sz="1600" dirty="0" smtClean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  <a:p>
          <a:pPr algn="l" rtl="0"/>
          <a:r>
            <a:rPr lang="cs-CZ" sz="16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VYTVOŘENO:7. 5.2013</a:t>
          </a:r>
          <a:endParaRPr lang="cs-CZ" sz="16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4F7B2CF5-A270-4D61-A510-1C1C5A4DCD3B}" type="parTrans" cxnId="{AB906E97-3CD9-4E05-91AE-864F8E394536}">
      <dgm:prSet/>
      <dgm:spPr/>
      <dgm:t>
        <a:bodyPr/>
        <a:lstStyle/>
        <a:p>
          <a:endParaRPr lang="cs-CZ"/>
        </a:p>
      </dgm:t>
    </dgm:pt>
    <dgm:pt modelId="{CFF69701-2866-4EF5-BFB5-F3F9B72EB817}" type="sibTrans" cxnId="{AB906E97-3CD9-4E05-91AE-864F8E394536}">
      <dgm:prSet/>
      <dgm:spPr/>
      <dgm:t>
        <a:bodyPr/>
        <a:lstStyle/>
        <a:p>
          <a:endParaRPr lang="cs-CZ"/>
        </a:p>
      </dgm:t>
    </dgm:pt>
    <dgm:pt modelId="{4C35D32F-0EAB-4CD7-82EE-45574DC2A586}">
      <dgm:prSet custT="1"/>
      <dgm:spPr>
        <a:xfrm>
          <a:off x="1273857" y="1624167"/>
          <a:ext cx="6498543" cy="541389"/>
        </a:xfrm>
        <a:prstGeom prst="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 algn="l" rtl="0"/>
          <a:r>
            <a:rPr lang="cs-CZ" sz="20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ČÍSLO PROJEKTU:  CZ. 1. 07 /1.4.00/21.1737 </a:t>
          </a:r>
          <a:endParaRPr lang="cs-CZ" sz="20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A15F02C0-547C-48B3-9D05-E7F145EBF3C4}" type="parTrans" cxnId="{2221FB34-310D-4638-ACAE-9ACC709E4926}">
      <dgm:prSet/>
      <dgm:spPr/>
      <dgm:t>
        <a:bodyPr/>
        <a:lstStyle/>
        <a:p>
          <a:endParaRPr lang="cs-CZ"/>
        </a:p>
      </dgm:t>
    </dgm:pt>
    <dgm:pt modelId="{8C5711BF-38F0-4590-B6BC-B3119A33CA2E}" type="sibTrans" cxnId="{2221FB34-310D-4638-ACAE-9ACC709E4926}">
      <dgm:prSet/>
      <dgm:spPr/>
      <dgm:t>
        <a:bodyPr/>
        <a:lstStyle/>
        <a:p>
          <a:endParaRPr lang="cs-CZ"/>
        </a:p>
      </dgm:t>
    </dgm:pt>
    <dgm:pt modelId="{333A1088-737F-45CB-B68E-254E46348037}" type="pres">
      <dgm:prSet presAssocID="{757F3AB3-0718-4624-B441-E567A8F0AB56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F5ABB229-8D3B-4694-996A-96F23CF14429}" type="pres">
      <dgm:prSet presAssocID="{D1D4F407-5343-4D3F-B5B9-D407B03CAEB4}" presName="circle1" presStyleLbl="node1" presStyleIdx="0" presStyleCnt="4"/>
      <dgm:spPr>
        <a:xfrm>
          <a:off x="0" y="0"/>
          <a:ext cx="2547714" cy="2547714"/>
        </a:xfrm>
        <a:prstGeom prst="pie">
          <a:avLst>
            <a:gd name="adj1" fmla="val 5400000"/>
            <a:gd name="adj2" fmla="val 16200000"/>
          </a:avLst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endParaRPr lang="cs-CZ"/>
        </a:p>
      </dgm:t>
    </dgm:pt>
    <dgm:pt modelId="{F41139FD-01EE-4571-8B17-4FB00FC51163}" type="pres">
      <dgm:prSet presAssocID="{D1D4F407-5343-4D3F-B5B9-D407B03CAEB4}" presName="space" presStyleCnt="0"/>
      <dgm:spPr/>
    </dgm:pt>
    <dgm:pt modelId="{D005CE8C-CC26-4C3E-AC11-E15060ECD759}" type="pres">
      <dgm:prSet presAssocID="{D1D4F407-5343-4D3F-B5B9-D407B03CAEB4}" presName="rect1" presStyleLbl="alignAcc1" presStyleIdx="0" presStyleCnt="4" custLinFactNeighborX="-244" custLinFactNeighborY="165"/>
      <dgm:spPr/>
      <dgm:t>
        <a:bodyPr/>
        <a:lstStyle/>
        <a:p>
          <a:endParaRPr lang="cs-CZ"/>
        </a:p>
      </dgm:t>
    </dgm:pt>
    <dgm:pt modelId="{2C702D82-9B77-49B7-9568-BB8EB47C3372}" type="pres">
      <dgm:prSet presAssocID="{D1B46980-6531-4606-95E6-44980827E919}" presName="vertSpace2" presStyleLbl="node1" presStyleIdx="0" presStyleCnt="4"/>
      <dgm:spPr/>
    </dgm:pt>
    <dgm:pt modelId="{A52A0455-90FF-4808-ABD0-F02540D31D5A}" type="pres">
      <dgm:prSet presAssocID="{D1B46980-6531-4606-95E6-44980827E919}" presName="circle2" presStyleLbl="node1" presStyleIdx="1" presStyleCnt="4"/>
      <dgm:spPr>
        <a:xfrm>
          <a:off x="334387" y="541389"/>
          <a:ext cx="1878939" cy="1878939"/>
        </a:xfrm>
        <a:prstGeom prst="pie">
          <a:avLst>
            <a:gd name="adj1" fmla="val 5400000"/>
            <a:gd name="adj2" fmla="val 16200000"/>
          </a:avLst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endParaRPr lang="cs-CZ"/>
        </a:p>
      </dgm:t>
    </dgm:pt>
    <dgm:pt modelId="{6140AFEC-043D-4C43-A2F9-D0F5331DF3A3}" type="pres">
      <dgm:prSet presAssocID="{D1B46980-6531-4606-95E6-44980827E919}" presName="rect2" presStyleLbl="alignAcc1" presStyleIdx="1" presStyleCnt="4" custLinFactNeighborX="-765" custLinFactNeighborY="1845"/>
      <dgm:spPr/>
      <dgm:t>
        <a:bodyPr/>
        <a:lstStyle/>
        <a:p>
          <a:endParaRPr lang="cs-CZ"/>
        </a:p>
      </dgm:t>
    </dgm:pt>
    <dgm:pt modelId="{9358AC05-5D7D-4327-9F80-1AD486AEA664}" type="pres">
      <dgm:prSet presAssocID="{B651F6E3-6281-48DB-9319-2AEAFDAE7572}" presName="vertSpace3" presStyleLbl="node1" presStyleIdx="1" presStyleCnt="4"/>
      <dgm:spPr/>
    </dgm:pt>
    <dgm:pt modelId="{313FC574-E1CD-4FB4-B054-0B805CE0447D}" type="pres">
      <dgm:prSet presAssocID="{B651F6E3-6281-48DB-9319-2AEAFDAE7572}" presName="circle3" presStyleLbl="node1" presStyleIdx="2" presStyleCnt="4"/>
      <dgm:spPr>
        <a:xfrm>
          <a:off x="668774" y="1082778"/>
          <a:ext cx="1210164" cy="1210164"/>
        </a:xfrm>
        <a:prstGeom prst="pie">
          <a:avLst>
            <a:gd name="adj1" fmla="val 5400000"/>
            <a:gd name="adj2" fmla="val 16200000"/>
          </a:avLst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endParaRPr lang="cs-CZ"/>
        </a:p>
      </dgm:t>
    </dgm:pt>
    <dgm:pt modelId="{619D679B-A015-4ECF-8348-D1034C574F40}" type="pres">
      <dgm:prSet presAssocID="{B651F6E3-6281-48DB-9319-2AEAFDAE7572}" presName="rect3" presStyleLbl="alignAcc1" presStyleIdx="2" presStyleCnt="4"/>
      <dgm:spPr/>
      <dgm:t>
        <a:bodyPr/>
        <a:lstStyle/>
        <a:p>
          <a:endParaRPr lang="cs-CZ"/>
        </a:p>
      </dgm:t>
    </dgm:pt>
    <dgm:pt modelId="{E7F14C03-D67D-4A82-8887-4A41904268DD}" type="pres">
      <dgm:prSet presAssocID="{4C35D32F-0EAB-4CD7-82EE-45574DC2A586}" presName="vertSpace4" presStyleLbl="node1" presStyleIdx="2" presStyleCnt="4"/>
      <dgm:spPr/>
    </dgm:pt>
    <dgm:pt modelId="{D699FC7A-A1D1-4730-93D3-51E197A3376C}" type="pres">
      <dgm:prSet presAssocID="{4C35D32F-0EAB-4CD7-82EE-45574DC2A586}" presName="circle4" presStyleLbl="node1" presStyleIdx="3" presStyleCnt="4"/>
      <dgm:spPr>
        <a:xfrm>
          <a:off x="1003162" y="1624167"/>
          <a:ext cx="541389" cy="541389"/>
        </a:xfrm>
        <a:prstGeom prst="pie">
          <a:avLst>
            <a:gd name="adj1" fmla="val 5400000"/>
            <a:gd name="adj2" fmla="val 16200000"/>
          </a:avLst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endParaRPr lang="cs-CZ"/>
        </a:p>
      </dgm:t>
    </dgm:pt>
    <dgm:pt modelId="{66FE7F87-EA69-4EF8-86F8-F43548846DDB}" type="pres">
      <dgm:prSet presAssocID="{4C35D32F-0EAB-4CD7-82EE-45574DC2A586}" presName="rect4" presStyleLbl="alignAcc1" presStyleIdx="3" presStyleCnt="4"/>
      <dgm:spPr/>
      <dgm:t>
        <a:bodyPr/>
        <a:lstStyle/>
        <a:p>
          <a:endParaRPr lang="cs-CZ"/>
        </a:p>
      </dgm:t>
    </dgm:pt>
    <dgm:pt modelId="{AED2198E-93D5-4001-81B4-73124B309672}" type="pres">
      <dgm:prSet presAssocID="{D1D4F407-5343-4D3F-B5B9-D407B03CAEB4}" presName="rect1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BE915AB-18AA-4053-B92C-3BFC9ED204BB}" type="pres">
      <dgm:prSet presAssocID="{D1B46980-6531-4606-95E6-44980827E919}" presName="rect2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BB5E863-4638-4E1D-BFDE-399D028AC4ED}" type="pres">
      <dgm:prSet presAssocID="{B651F6E3-6281-48DB-9319-2AEAFDAE7572}" presName="rect3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F902384-A84A-417E-997B-6A372FB09A33}" type="pres">
      <dgm:prSet presAssocID="{4C35D32F-0EAB-4CD7-82EE-45574DC2A586}" presName="rect4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6E307AA1-897B-4824-84DE-8A8F50C8C96C}" type="presOf" srcId="{D1B46980-6531-4606-95E6-44980827E919}" destId="{2BE915AB-18AA-4053-B92C-3BFC9ED204BB}" srcOrd="1" destOrd="0" presId="urn:microsoft.com/office/officeart/2005/8/layout/target3"/>
    <dgm:cxn modelId="{14367CC6-B9B1-40CF-BBB3-C17F79391DAE}" srcId="{757F3AB3-0718-4624-B441-E567A8F0AB56}" destId="{D1D4F407-5343-4D3F-B5B9-D407B03CAEB4}" srcOrd="0" destOrd="0" parTransId="{FB3E2B41-81AD-4068-9354-4B764E7CC2F7}" sibTransId="{878E4EBE-18EA-43B6-B589-1210E1E4CF6A}"/>
    <dgm:cxn modelId="{0B600871-49A8-45B4-9C14-45EDD46B96B7}" type="presOf" srcId="{757F3AB3-0718-4624-B441-E567A8F0AB56}" destId="{333A1088-737F-45CB-B68E-254E46348037}" srcOrd="0" destOrd="0" presId="urn:microsoft.com/office/officeart/2005/8/layout/target3"/>
    <dgm:cxn modelId="{04C6BCB8-35B2-45F3-B6C1-762670E29D42}" type="presOf" srcId="{D1B46980-6531-4606-95E6-44980827E919}" destId="{6140AFEC-043D-4C43-A2F9-D0F5331DF3A3}" srcOrd="0" destOrd="0" presId="urn:microsoft.com/office/officeart/2005/8/layout/target3"/>
    <dgm:cxn modelId="{2221FB34-310D-4638-ACAE-9ACC709E4926}" srcId="{757F3AB3-0718-4624-B441-E567A8F0AB56}" destId="{4C35D32F-0EAB-4CD7-82EE-45574DC2A586}" srcOrd="3" destOrd="0" parTransId="{A15F02C0-547C-48B3-9D05-E7F145EBF3C4}" sibTransId="{8C5711BF-38F0-4590-B6BC-B3119A33CA2E}"/>
    <dgm:cxn modelId="{457A0CBB-D715-4C89-984A-DD81735E7007}" type="presOf" srcId="{4C35D32F-0EAB-4CD7-82EE-45574DC2A586}" destId="{66FE7F87-EA69-4EF8-86F8-F43548846DDB}" srcOrd="0" destOrd="0" presId="urn:microsoft.com/office/officeart/2005/8/layout/target3"/>
    <dgm:cxn modelId="{B2C9FC98-E59F-462A-ADB2-9468BEBB2088}" type="presOf" srcId="{D1D4F407-5343-4D3F-B5B9-D407B03CAEB4}" destId="{AED2198E-93D5-4001-81B4-73124B309672}" srcOrd="1" destOrd="0" presId="urn:microsoft.com/office/officeart/2005/8/layout/target3"/>
    <dgm:cxn modelId="{8F79636E-46A9-4D70-A559-8319FB1935D2}" type="presOf" srcId="{D1D4F407-5343-4D3F-B5B9-D407B03CAEB4}" destId="{D005CE8C-CC26-4C3E-AC11-E15060ECD759}" srcOrd="0" destOrd="0" presId="urn:microsoft.com/office/officeart/2005/8/layout/target3"/>
    <dgm:cxn modelId="{8641D30F-D29A-48A5-90E9-7E060707A66E}" type="presOf" srcId="{4C35D32F-0EAB-4CD7-82EE-45574DC2A586}" destId="{4F902384-A84A-417E-997B-6A372FB09A33}" srcOrd="1" destOrd="0" presId="urn:microsoft.com/office/officeart/2005/8/layout/target3"/>
    <dgm:cxn modelId="{F6A35E24-7EA7-49CF-992C-1EF9F3F6FDC5}" type="presOf" srcId="{B651F6E3-6281-48DB-9319-2AEAFDAE7572}" destId="{6BB5E863-4638-4E1D-BFDE-399D028AC4ED}" srcOrd="1" destOrd="0" presId="urn:microsoft.com/office/officeart/2005/8/layout/target3"/>
    <dgm:cxn modelId="{517A5873-B080-4CBB-8690-2400C079BF51}" type="presOf" srcId="{B651F6E3-6281-48DB-9319-2AEAFDAE7572}" destId="{619D679B-A015-4ECF-8348-D1034C574F40}" srcOrd="0" destOrd="0" presId="urn:microsoft.com/office/officeart/2005/8/layout/target3"/>
    <dgm:cxn modelId="{7BC66EC3-EBD6-4F3A-99ED-9D25F66FFA51}" srcId="{757F3AB3-0718-4624-B441-E567A8F0AB56}" destId="{B651F6E3-6281-48DB-9319-2AEAFDAE7572}" srcOrd="2" destOrd="0" parTransId="{A571E265-742E-411A-ABCF-E39FDBC7528A}" sibTransId="{E33260FE-399D-481C-B2D6-3B35DD16DC84}"/>
    <dgm:cxn modelId="{AB906E97-3CD9-4E05-91AE-864F8E394536}" srcId="{757F3AB3-0718-4624-B441-E567A8F0AB56}" destId="{D1B46980-6531-4606-95E6-44980827E919}" srcOrd="1" destOrd="0" parTransId="{4F7B2CF5-A270-4D61-A510-1C1C5A4DCD3B}" sibTransId="{CFF69701-2866-4EF5-BFB5-F3F9B72EB817}"/>
    <dgm:cxn modelId="{E488E179-C876-41FC-8EF2-162F91E18433}" type="presParOf" srcId="{333A1088-737F-45CB-B68E-254E46348037}" destId="{F5ABB229-8D3B-4694-996A-96F23CF14429}" srcOrd="0" destOrd="0" presId="urn:microsoft.com/office/officeart/2005/8/layout/target3"/>
    <dgm:cxn modelId="{473D92C1-964D-488F-A5BC-4DE9BBA5FB95}" type="presParOf" srcId="{333A1088-737F-45CB-B68E-254E46348037}" destId="{F41139FD-01EE-4571-8B17-4FB00FC51163}" srcOrd="1" destOrd="0" presId="urn:microsoft.com/office/officeart/2005/8/layout/target3"/>
    <dgm:cxn modelId="{CE49B81C-267F-4C2D-A756-2C8B1B710527}" type="presParOf" srcId="{333A1088-737F-45CB-B68E-254E46348037}" destId="{D005CE8C-CC26-4C3E-AC11-E15060ECD759}" srcOrd="2" destOrd="0" presId="urn:microsoft.com/office/officeart/2005/8/layout/target3"/>
    <dgm:cxn modelId="{30E9119A-D6B9-40DB-9564-CEA851138F77}" type="presParOf" srcId="{333A1088-737F-45CB-B68E-254E46348037}" destId="{2C702D82-9B77-49B7-9568-BB8EB47C3372}" srcOrd="3" destOrd="0" presId="urn:microsoft.com/office/officeart/2005/8/layout/target3"/>
    <dgm:cxn modelId="{66EC265C-9BBA-471C-9CFE-EB548D183988}" type="presParOf" srcId="{333A1088-737F-45CB-B68E-254E46348037}" destId="{A52A0455-90FF-4808-ABD0-F02540D31D5A}" srcOrd="4" destOrd="0" presId="urn:microsoft.com/office/officeart/2005/8/layout/target3"/>
    <dgm:cxn modelId="{9CADE27A-CAE4-465F-AB9D-9EE359369F42}" type="presParOf" srcId="{333A1088-737F-45CB-B68E-254E46348037}" destId="{6140AFEC-043D-4C43-A2F9-D0F5331DF3A3}" srcOrd="5" destOrd="0" presId="urn:microsoft.com/office/officeart/2005/8/layout/target3"/>
    <dgm:cxn modelId="{8AF2CB5A-4EAC-4475-924E-34B3FB288F65}" type="presParOf" srcId="{333A1088-737F-45CB-B68E-254E46348037}" destId="{9358AC05-5D7D-4327-9F80-1AD486AEA664}" srcOrd="6" destOrd="0" presId="urn:microsoft.com/office/officeart/2005/8/layout/target3"/>
    <dgm:cxn modelId="{7D9A9A3D-4547-44E5-9155-54361D6C4420}" type="presParOf" srcId="{333A1088-737F-45CB-B68E-254E46348037}" destId="{313FC574-E1CD-4FB4-B054-0B805CE0447D}" srcOrd="7" destOrd="0" presId="urn:microsoft.com/office/officeart/2005/8/layout/target3"/>
    <dgm:cxn modelId="{AE94F07D-67AC-43AC-B800-4E6D5CE6AF73}" type="presParOf" srcId="{333A1088-737F-45CB-B68E-254E46348037}" destId="{619D679B-A015-4ECF-8348-D1034C574F40}" srcOrd="8" destOrd="0" presId="urn:microsoft.com/office/officeart/2005/8/layout/target3"/>
    <dgm:cxn modelId="{FDB0ADDB-EB1E-4931-8B11-CBA71B34C9BD}" type="presParOf" srcId="{333A1088-737F-45CB-B68E-254E46348037}" destId="{E7F14C03-D67D-4A82-8887-4A41904268DD}" srcOrd="9" destOrd="0" presId="urn:microsoft.com/office/officeart/2005/8/layout/target3"/>
    <dgm:cxn modelId="{BE371A0C-53FD-4772-AE55-2E787030084B}" type="presParOf" srcId="{333A1088-737F-45CB-B68E-254E46348037}" destId="{D699FC7A-A1D1-4730-93D3-51E197A3376C}" srcOrd="10" destOrd="0" presId="urn:microsoft.com/office/officeart/2005/8/layout/target3"/>
    <dgm:cxn modelId="{0AEE1769-DE23-4121-A57F-314CADC2BC4C}" type="presParOf" srcId="{333A1088-737F-45CB-B68E-254E46348037}" destId="{66FE7F87-EA69-4EF8-86F8-F43548846DDB}" srcOrd="11" destOrd="0" presId="urn:microsoft.com/office/officeart/2005/8/layout/target3"/>
    <dgm:cxn modelId="{D16368B3-877E-478C-B78D-2B96715A50AF}" type="presParOf" srcId="{333A1088-737F-45CB-B68E-254E46348037}" destId="{AED2198E-93D5-4001-81B4-73124B309672}" srcOrd="12" destOrd="0" presId="urn:microsoft.com/office/officeart/2005/8/layout/target3"/>
    <dgm:cxn modelId="{6F8EBC02-ADC8-47A1-B50F-FBB68C4F06F4}" type="presParOf" srcId="{333A1088-737F-45CB-B68E-254E46348037}" destId="{2BE915AB-18AA-4053-B92C-3BFC9ED204BB}" srcOrd="13" destOrd="0" presId="urn:microsoft.com/office/officeart/2005/8/layout/target3"/>
    <dgm:cxn modelId="{27000A24-C95A-4C94-9BBA-AFCCAD029150}" type="presParOf" srcId="{333A1088-737F-45CB-B68E-254E46348037}" destId="{6BB5E863-4638-4E1D-BFDE-399D028AC4ED}" srcOrd="14" destOrd="0" presId="urn:microsoft.com/office/officeart/2005/8/layout/target3"/>
    <dgm:cxn modelId="{7BE4BABB-0629-4931-B07C-699B11982849}" type="presParOf" srcId="{333A1088-737F-45CB-B68E-254E46348037}" destId="{4F902384-A84A-417E-997B-6A372FB09A33}" srcOrd="15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5ABB229-8D3B-4694-996A-96F23CF14429}">
      <dsp:nvSpPr>
        <dsp:cNvPr id="0" name=""/>
        <dsp:cNvSpPr/>
      </dsp:nvSpPr>
      <dsp:spPr>
        <a:xfrm>
          <a:off x="0" y="0"/>
          <a:ext cx="2547714" cy="2547714"/>
        </a:xfrm>
        <a:prstGeom prst="pie">
          <a:avLst>
            <a:gd name="adj1" fmla="val 5400000"/>
            <a:gd name="adj2" fmla="val 16200000"/>
          </a:avLst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005CE8C-CC26-4C3E-AC11-E15060ECD759}">
      <dsp:nvSpPr>
        <dsp:cNvPr id="0" name=""/>
        <dsp:cNvSpPr/>
      </dsp:nvSpPr>
      <dsp:spPr>
        <a:xfrm>
          <a:off x="1258000" y="0"/>
          <a:ext cx="6498543" cy="2547714"/>
        </a:xfrm>
        <a:prstGeom prst="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NÁZEV ŠKOLY: ZŠ Kopřivnice, Štramberská 189, příspěvková organizace</a:t>
          </a:r>
          <a:endParaRPr lang="cs-CZ" sz="16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sp:txBody>
      <dsp:txXfrm>
        <a:off x="1258000" y="0"/>
        <a:ext cx="6498543" cy="541389"/>
      </dsp:txXfrm>
    </dsp:sp>
    <dsp:sp modelId="{A52A0455-90FF-4808-ABD0-F02540D31D5A}">
      <dsp:nvSpPr>
        <dsp:cNvPr id="0" name=""/>
        <dsp:cNvSpPr/>
      </dsp:nvSpPr>
      <dsp:spPr>
        <a:xfrm>
          <a:off x="334387" y="541389"/>
          <a:ext cx="1878939" cy="1878939"/>
        </a:xfrm>
        <a:prstGeom prst="pie">
          <a:avLst>
            <a:gd name="adj1" fmla="val 5400000"/>
            <a:gd name="adj2" fmla="val 16200000"/>
          </a:avLst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140AFEC-043D-4C43-A2F9-D0F5331DF3A3}">
      <dsp:nvSpPr>
        <dsp:cNvPr id="0" name=""/>
        <dsp:cNvSpPr/>
      </dsp:nvSpPr>
      <dsp:spPr>
        <a:xfrm>
          <a:off x="1224143" y="576055"/>
          <a:ext cx="6498543" cy="1878939"/>
        </a:xfrm>
        <a:prstGeom prst="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AUTOR: Mgr. Aleš </a:t>
          </a:r>
          <a:r>
            <a:rPr lang="cs-CZ" sz="1600" kern="1200" dirty="0" err="1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Jarolím</a:t>
          </a:r>
          <a:endParaRPr lang="cs-CZ" sz="1600" kern="1200" dirty="0" smtClean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VYTVOŘENO:7. 5.2013</a:t>
          </a:r>
          <a:endParaRPr lang="cs-CZ" sz="16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sp:txBody>
      <dsp:txXfrm>
        <a:off x="1224143" y="576055"/>
        <a:ext cx="6498543" cy="541389"/>
      </dsp:txXfrm>
    </dsp:sp>
    <dsp:sp modelId="{313FC574-E1CD-4FB4-B054-0B805CE0447D}">
      <dsp:nvSpPr>
        <dsp:cNvPr id="0" name=""/>
        <dsp:cNvSpPr/>
      </dsp:nvSpPr>
      <dsp:spPr>
        <a:xfrm>
          <a:off x="668774" y="1082778"/>
          <a:ext cx="1210164" cy="1210164"/>
        </a:xfrm>
        <a:prstGeom prst="pie">
          <a:avLst>
            <a:gd name="adj1" fmla="val 5400000"/>
            <a:gd name="adj2" fmla="val 16200000"/>
          </a:avLst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19D679B-A015-4ECF-8348-D1034C574F40}">
      <dsp:nvSpPr>
        <dsp:cNvPr id="0" name=""/>
        <dsp:cNvSpPr/>
      </dsp:nvSpPr>
      <dsp:spPr>
        <a:xfrm>
          <a:off x="1273857" y="1082778"/>
          <a:ext cx="6498543" cy="1210164"/>
        </a:xfrm>
        <a:prstGeom prst="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NÁZEV:</a:t>
          </a:r>
          <a:r>
            <a:rPr lang="cs-CZ" sz="1600" kern="1200" baseline="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 VY_32_Český jazyk_17_Skladba ZŠ praktická, 7.r. -</a:t>
          </a:r>
          <a:r>
            <a:rPr lang="cs-CZ" sz="16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TEMA: Věta jednoduchá a souvětí</a:t>
          </a:r>
          <a:endParaRPr lang="cs-CZ" sz="16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sp:txBody>
      <dsp:txXfrm>
        <a:off x="1273857" y="1082778"/>
        <a:ext cx="6498543" cy="541389"/>
      </dsp:txXfrm>
    </dsp:sp>
    <dsp:sp modelId="{D699FC7A-A1D1-4730-93D3-51E197A3376C}">
      <dsp:nvSpPr>
        <dsp:cNvPr id="0" name=""/>
        <dsp:cNvSpPr/>
      </dsp:nvSpPr>
      <dsp:spPr>
        <a:xfrm>
          <a:off x="1003162" y="1624167"/>
          <a:ext cx="541389" cy="541389"/>
        </a:xfrm>
        <a:prstGeom prst="pie">
          <a:avLst>
            <a:gd name="adj1" fmla="val 5400000"/>
            <a:gd name="adj2" fmla="val 16200000"/>
          </a:avLst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6FE7F87-EA69-4EF8-86F8-F43548846DDB}">
      <dsp:nvSpPr>
        <dsp:cNvPr id="0" name=""/>
        <dsp:cNvSpPr/>
      </dsp:nvSpPr>
      <dsp:spPr>
        <a:xfrm>
          <a:off x="1273857" y="1624167"/>
          <a:ext cx="6498543" cy="541389"/>
        </a:xfrm>
        <a:prstGeom prst="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ČÍSLO PROJEKTU:  CZ. 1. 07 /1.4.00/21.1737 </a:t>
          </a:r>
          <a:endParaRPr lang="cs-CZ" sz="20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sp:txBody>
      <dsp:txXfrm>
        <a:off x="1273857" y="1624167"/>
        <a:ext cx="6498543" cy="54138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6F3C1F-EDBA-4287-804B-7A4A86F73673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885DE5-ED9E-402C-A732-CE8A6591BCAE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A407CD-72B3-4532-8595-FD58EFF9EDC4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702DC7-C758-42FA-9A98-ABBF2075FEF2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50FB02-1F26-4887-AFD8-FEDF95AF552D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FF3A99-61E5-4677-BA00-0193A3D796FE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6701FD-4811-4E8B-94C7-D28F8C917D24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2C3692-A940-4C12-8F69-7FC489D98270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03FF92-25CA-4BDC-B5CC-2C87CEE0C23E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6DE477-420A-4AD6-A44C-5334D333ACAA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23AD09-0AE3-4794-A2AF-B48466890A3D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shade val="30000"/>
                <a:satMod val="115000"/>
              </a:schemeClr>
            </a:gs>
            <a:gs pos="50000">
              <a:schemeClr val="accent1">
                <a:shade val="67500"/>
                <a:satMod val="115000"/>
              </a:schemeClr>
            </a:gs>
            <a:gs pos="100000">
              <a:schemeClr val="accent1">
                <a:shade val="100000"/>
                <a:satMod val="115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EF8C1454-730C-40B5-BECB-07D583BEEBE0}" type="slidenum">
              <a:rPr lang="cs-CZ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432769135"/>
              </p:ext>
            </p:extLst>
          </p:nvPr>
        </p:nvGraphicFramePr>
        <p:xfrm>
          <a:off x="827584" y="1052736"/>
          <a:ext cx="7772400" cy="25477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" name="Obrázek 2"/>
          <p:cNvPicPr>
            <a:picLocks noChangeAspect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123728" y="4725144"/>
            <a:ext cx="5407025" cy="1046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FF9900"/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cs-CZ" b="1" dirty="0" smtClean="0"/>
              <a:t>CITACE</a:t>
            </a:r>
            <a:endParaRPr lang="cs-CZ" b="1" dirty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99"/>
          </a:solidFill>
          <a:ln>
            <a:solidFill>
              <a:schemeClr val="tx1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cs-CZ" sz="2800" dirty="0"/>
              <a:t>BENDÁKOVÁ, Justina; LUSKOVÁ, Hana. </a:t>
            </a:r>
            <a:r>
              <a:rPr lang="cs-CZ" sz="2800" i="1" dirty="0"/>
              <a:t>Český jazyk pro 9. ročník zvláštní školy</a:t>
            </a:r>
            <a:r>
              <a:rPr lang="cs-CZ" sz="2800" dirty="0"/>
              <a:t>. Praha: Septima, 1996, ISBN 80-85801-86-8. </a:t>
            </a:r>
            <a:endParaRPr lang="cs-CZ" sz="2800" dirty="0" smtClean="0"/>
          </a:p>
          <a:p>
            <a:pPr marL="0" indent="0">
              <a:buNone/>
            </a:pPr>
            <a:r>
              <a:rPr lang="cs-CZ" sz="2800" dirty="0"/>
              <a:t>Zdroj obrázků: </a:t>
            </a:r>
          </a:p>
          <a:p>
            <a:pPr marL="0" indent="0">
              <a:buNone/>
            </a:pPr>
            <a:r>
              <a:rPr lang="cs-CZ" sz="2800" dirty="0"/>
              <a:t>Galerie MS Office </a:t>
            </a:r>
          </a:p>
          <a:p>
            <a:pPr marL="0" indent="0"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ANOTACE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525963"/>
          </a:xfrm>
          <a:solidFill>
            <a:srgbClr val="FFFF99"/>
          </a:solidFill>
          <a:ln>
            <a:solidFill>
              <a:schemeClr val="tx1"/>
            </a:solidFill>
          </a:ln>
        </p:spPr>
        <p:txBody>
          <a:bodyPr/>
          <a:lstStyle/>
          <a:p>
            <a:pPr>
              <a:buNone/>
            </a:pPr>
            <a:r>
              <a:rPr lang="cs-CZ" i="1" dirty="0" smtClean="0"/>
              <a:t>Seznámení s větou jednoduchou a souvětím.</a:t>
            </a:r>
          </a:p>
          <a:p>
            <a:pPr>
              <a:buNone/>
            </a:pPr>
            <a:r>
              <a:rPr lang="cs-CZ" i="1" dirty="0" smtClean="0"/>
              <a:t>Spojovací výrazy. Spojování vět v souvětí.</a:t>
            </a:r>
          </a:p>
          <a:p>
            <a:pPr>
              <a:buNone/>
            </a:pPr>
            <a:r>
              <a:rPr lang="cs-CZ" i="1" dirty="0" smtClean="0"/>
              <a:t>Vyhledávání spojek ve větách. Určování vět</a:t>
            </a:r>
          </a:p>
          <a:p>
            <a:pPr>
              <a:buNone/>
            </a:pPr>
            <a:r>
              <a:rPr lang="cs-CZ" i="1" dirty="0" smtClean="0"/>
              <a:t>jednoduchých a souvětí.</a:t>
            </a:r>
          </a:p>
          <a:p>
            <a:pPr>
              <a:buNone/>
            </a:pPr>
            <a:r>
              <a:rPr lang="cs-CZ" i="1" dirty="0" smtClean="0"/>
              <a:t>Práce s interaktivní tabulí.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30960155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FF9900"/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cs-CZ" sz="4000" b="1"/>
              <a:t>VĚTA JEDNODUCHÁ A SOUVĚTÍ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600200"/>
            <a:ext cx="8785225" cy="4852988"/>
          </a:xfrm>
          <a:solidFill>
            <a:srgbClr val="FFFF99"/>
          </a:solidFill>
          <a:ln>
            <a:solidFill>
              <a:schemeClr val="tx1"/>
            </a:solidFill>
          </a:ln>
        </p:spPr>
        <p:txBody>
          <a:bodyPr/>
          <a:lstStyle/>
          <a:p>
            <a:pPr>
              <a:buFontTx/>
              <a:buNone/>
            </a:pPr>
            <a:r>
              <a:rPr lang="cs-CZ" dirty="0"/>
              <a:t>Věta se skládá se slov. Jednoduchou větu tvoří </a:t>
            </a:r>
          </a:p>
          <a:p>
            <a:pPr algn="ctr">
              <a:buFontTx/>
              <a:buNone/>
            </a:pPr>
            <a:r>
              <a:rPr lang="cs-CZ" b="1" dirty="0"/>
              <a:t>PODMĚT a </a:t>
            </a:r>
            <a:r>
              <a:rPr lang="cs-CZ" b="1" i="1" dirty="0"/>
              <a:t>PŘÍSUDEK</a:t>
            </a:r>
            <a:r>
              <a:rPr lang="cs-CZ" dirty="0"/>
              <a:t>.</a:t>
            </a:r>
          </a:p>
          <a:p>
            <a:pPr algn="ctr">
              <a:buFontTx/>
              <a:buNone/>
            </a:pPr>
            <a:r>
              <a:rPr lang="cs-CZ" b="1" dirty="0"/>
              <a:t> Martin</a:t>
            </a:r>
            <a:r>
              <a:rPr lang="cs-CZ" dirty="0"/>
              <a:t> </a:t>
            </a:r>
            <a:r>
              <a:rPr lang="cs-CZ" b="1" i="1" dirty="0"/>
              <a:t>nejel </a:t>
            </a:r>
            <a:r>
              <a:rPr lang="cs-CZ" dirty="0"/>
              <a:t>na výlet. </a:t>
            </a:r>
            <a:r>
              <a:rPr lang="cs-CZ" b="1" dirty="0"/>
              <a:t>Tatínek</a:t>
            </a:r>
            <a:r>
              <a:rPr lang="cs-CZ" dirty="0"/>
              <a:t> mu to</a:t>
            </a:r>
            <a:r>
              <a:rPr lang="cs-CZ" b="1" i="1" dirty="0"/>
              <a:t> zakázal</a:t>
            </a:r>
            <a:r>
              <a:rPr lang="cs-CZ" dirty="0"/>
              <a:t>.</a:t>
            </a:r>
          </a:p>
          <a:p>
            <a:pPr>
              <a:buFontTx/>
              <a:buNone/>
            </a:pPr>
            <a:r>
              <a:rPr lang="cs-CZ" b="1" dirty="0"/>
              <a:t>  Děti</a:t>
            </a:r>
            <a:r>
              <a:rPr lang="cs-CZ" dirty="0"/>
              <a:t> </a:t>
            </a:r>
            <a:r>
              <a:rPr lang="cs-CZ" b="1" i="1" dirty="0"/>
              <a:t>nešly</a:t>
            </a:r>
            <a:r>
              <a:rPr lang="cs-CZ" dirty="0"/>
              <a:t> do školy. </a:t>
            </a:r>
            <a:r>
              <a:rPr lang="cs-CZ" b="1" i="1" dirty="0"/>
              <a:t>Začaly</a:t>
            </a:r>
            <a:r>
              <a:rPr lang="cs-CZ" dirty="0"/>
              <a:t> </a:t>
            </a:r>
            <a:r>
              <a:rPr lang="cs-CZ" b="1" dirty="0"/>
              <a:t>prázdniny</a:t>
            </a:r>
            <a:r>
              <a:rPr lang="cs-CZ" dirty="0"/>
              <a:t>.</a:t>
            </a:r>
          </a:p>
          <a:p>
            <a:pPr>
              <a:buFontTx/>
              <a:buNone/>
            </a:pPr>
            <a:r>
              <a:rPr lang="cs-CZ" b="1" dirty="0"/>
              <a:t>  Petr</a:t>
            </a:r>
            <a:r>
              <a:rPr lang="cs-CZ" dirty="0"/>
              <a:t> </a:t>
            </a:r>
            <a:r>
              <a:rPr lang="cs-CZ" b="1" i="1" dirty="0"/>
              <a:t>šel </a:t>
            </a:r>
            <a:r>
              <a:rPr lang="cs-CZ" dirty="0"/>
              <a:t>na koupaliště. </a:t>
            </a:r>
            <a:r>
              <a:rPr lang="cs-CZ" b="1" dirty="0"/>
              <a:t>Pavel</a:t>
            </a:r>
            <a:r>
              <a:rPr lang="cs-CZ" dirty="0"/>
              <a:t> </a:t>
            </a:r>
            <a:r>
              <a:rPr lang="cs-CZ" b="1" i="1" dirty="0"/>
              <a:t>zůstal</a:t>
            </a:r>
            <a:r>
              <a:rPr lang="cs-CZ" dirty="0"/>
              <a:t> doma.</a:t>
            </a:r>
          </a:p>
          <a:p>
            <a:pPr>
              <a:buFontTx/>
              <a:buNone/>
            </a:pPr>
            <a:endParaRPr lang="cs-CZ" dirty="0"/>
          </a:p>
          <a:p>
            <a:pPr>
              <a:buFontTx/>
              <a:buNone/>
            </a:pPr>
            <a:endParaRPr lang="cs-CZ" dirty="0"/>
          </a:p>
        </p:txBody>
      </p:sp>
      <p:pic>
        <p:nvPicPr>
          <p:cNvPr id="3076" name="Picture 4" descr="MC900438153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19475" y="4581525"/>
            <a:ext cx="2232025" cy="16065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FF9900"/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cs-CZ" sz="4000" b="1"/>
              <a:t>VĚTA JEDNODUCHÁ A SOUVĚTÍ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435975" cy="4525963"/>
          </a:xfrm>
          <a:solidFill>
            <a:srgbClr val="FFFF99"/>
          </a:solidFill>
          <a:ln>
            <a:solidFill>
              <a:schemeClr val="tx1"/>
            </a:solidFill>
          </a:ln>
        </p:spPr>
        <p:txBody>
          <a:bodyPr/>
          <a:lstStyle/>
          <a:p>
            <a:pPr>
              <a:buFontTx/>
              <a:buNone/>
            </a:pPr>
            <a:r>
              <a:rPr lang="cs-CZ"/>
              <a:t>Souvětí je spojení dvou nebo více</a:t>
            </a:r>
          </a:p>
          <a:p>
            <a:pPr>
              <a:buFontTx/>
              <a:buNone/>
            </a:pPr>
            <a:r>
              <a:rPr lang="cs-CZ"/>
              <a:t>jednoduchých vět v jeden celek.</a:t>
            </a:r>
          </a:p>
          <a:p>
            <a:pPr>
              <a:buFontTx/>
              <a:buNone/>
            </a:pPr>
            <a:r>
              <a:rPr lang="cs-CZ" b="1"/>
              <a:t>Věty</a:t>
            </a:r>
            <a:r>
              <a:rPr lang="cs-CZ"/>
              <a:t> v souvětí bývají nejčastěji </a:t>
            </a:r>
            <a:r>
              <a:rPr lang="cs-CZ" b="1"/>
              <a:t>odděleny</a:t>
            </a:r>
          </a:p>
          <a:p>
            <a:pPr>
              <a:buFontTx/>
              <a:buNone/>
            </a:pPr>
            <a:r>
              <a:rPr lang="cs-CZ" b="1"/>
              <a:t>čárkami. </a:t>
            </a:r>
          </a:p>
          <a:p>
            <a:pPr>
              <a:buFontTx/>
              <a:buNone/>
            </a:pPr>
            <a:r>
              <a:rPr lang="cs-CZ"/>
              <a:t>Martin nejel na výlet</a:t>
            </a:r>
            <a:r>
              <a:rPr lang="cs-CZ" b="1">
                <a:solidFill>
                  <a:srgbClr val="CC3300"/>
                </a:solidFill>
              </a:rPr>
              <a:t>,</a:t>
            </a:r>
            <a:r>
              <a:rPr lang="cs-CZ"/>
              <a:t> protože mu to tatínek</a:t>
            </a:r>
          </a:p>
          <a:p>
            <a:pPr>
              <a:buFontTx/>
              <a:buNone/>
            </a:pPr>
            <a:r>
              <a:rPr lang="cs-CZ"/>
              <a:t>zakázal.</a:t>
            </a:r>
          </a:p>
          <a:p>
            <a:pPr>
              <a:buFontTx/>
              <a:buNone/>
            </a:pPr>
            <a:r>
              <a:rPr lang="cs-CZ"/>
              <a:t>Petr šel na koupaliště</a:t>
            </a:r>
            <a:r>
              <a:rPr lang="cs-CZ" b="1">
                <a:solidFill>
                  <a:srgbClr val="CC3300"/>
                </a:solidFill>
              </a:rPr>
              <a:t>,</a:t>
            </a:r>
            <a:r>
              <a:rPr lang="cs-CZ"/>
              <a:t> ale Pavel zůstal doma.</a:t>
            </a:r>
          </a:p>
          <a:p>
            <a:pPr>
              <a:buFontTx/>
              <a:buNone/>
            </a:pPr>
            <a:endParaRPr lang="cs-CZ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FF9900"/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cs-CZ" sz="4000" b="1"/>
              <a:t>SPOJOVACÍ VÝRAZY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435975" cy="4525963"/>
          </a:xfrm>
          <a:solidFill>
            <a:srgbClr val="FFFF99"/>
          </a:solidFill>
          <a:ln>
            <a:solidFill>
              <a:schemeClr val="tx1"/>
            </a:solidFill>
          </a:ln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cs-CZ"/>
              <a:t>Věty v souvětí bývají spojeny spojovacími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/>
              <a:t>výrazy.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b="1"/>
              <a:t>Spojovací výrazy jsou</a:t>
            </a:r>
            <a:r>
              <a:rPr lang="cs-CZ"/>
              <a:t> :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b="1"/>
              <a:t>spojky</a:t>
            </a:r>
            <a:r>
              <a:rPr lang="cs-CZ"/>
              <a:t>: </a:t>
            </a:r>
            <a:r>
              <a:rPr lang="cs-CZ" i="1"/>
              <a:t>a, aby, ani, nebo, proto, že, ale, když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b="1"/>
              <a:t>zájmena</a:t>
            </a:r>
            <a:r>
              <a:rPr lang="cs-CZ"/>
              <a:t>: </a:t>
            </a:r>
            <a:r>
              <a:rPr lang="cs-CZ" i="1"/>
              <a:t>který, kdo, co</a:t>
            </a:r>
          </a:p>
          <a:p>
            <a:pPr>
              <a:lnSpc>
                <a:spcPct val="90000"/>
              </a:lnSpc>
              <a:buFontTx/>
              <a:buNone/>
            </a:pPr>
            <a:endParaRPr lang="cs-CZ"/>
          </a:p>
          <a:p>
            <a:pPr>
              <a:lnSpc>
                <a:spcPct val="90000"/>
              </a:lnSpc>
              <a:buFontTx/>
              <a:buNone/>
            </a:pPr>
            <a:r>
              <a:rPr lang="cs-CZ" b="1"/>
              <a:t>Před</a:t>
            </a:r>
            <a:r>
              <a:rPr lang="cs-CZ"/>
              <a:t> spojkami </a:t>
            </a:r>
            <a:r>
              <a:rPr lang="cs-CZ" b="1"/>
              <a:t>a, i, nebo</a:t>
            </a:r>
            <a:r>
              <a:rPr lang="cs-CZ"/>
              <a:t> v souvětí </a:t>
            </a:r>
            <a:r>
              <a:rPr lang="cs-CZ" b="1"/>
              <a:t>čárku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/>
              <a:t>obyčejně </a:t>
            </a:r>
            <a:r>
              <a:rPr lang="cs-CZ" b="1"/>
              <a:t>nepíšeme</a:t>
            </a:r>
            <a:r>
              <a:rPr lang="cs-CZ"/>
              <a:t>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333375"/>
            <a:ext cx="8218487" cy="1084263"/>
          </a:xfrm>
          <a:solidFill>
            <a:srgbClr val="FF9900"/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cs-CZ" sz="3600" b="1"/>
              <a:t/>
            </a:r>
            <a:br>
              <a:rPr lang="cs-CZ" sz="3600" b="1"/>
            </a:br>
            <a:r>
              <a:rPr lang="cs-CZ" sz="3600" b="1"/>
              <a:t>SPOJ VĚTY V SOUVĚTÍ VHODNÝMI SPOJKAMI</a:t>
            </a:r>
            <a:br>
              <a:rPr lang="cs-CZ" sz="3600" b="1"/>
            </a:br>
            <a:endParaRPr lang="cs-CZ" sz="3600" b="1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99"/>
          </a:solidFill>
          <a:ln>
            <a:solidFill>
              <a:schemeClr val="tx1"/>
            </a:solidFill>
          </a:ln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cs-CZ"/>
              <a:t>Jirka čekal dlouho. Adam vůbec nepřišel.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/>
              <a:t>( když, aby, ale, protože)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/>
              <a:t>Markéta měla radost. Dostala na vánoce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/>
              <a:t>pěkný dárek. ( nebo, aby, a, protože)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/>
              <a:t>Děti se schovaly v chatě. Začalo pršet.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/>
              <a:t>( ale, protože, když, i)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/>
              <a:t>Štefan věděl všechno. Neřekl nic.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/>
              <a:t>( aby, že, který, ale)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274638"/>
            <a:ext cx="8291512" cy="1858962"/>
          </a:xfrm>
          <a:solidFill>
            <a:srgbClr val="FF9900"/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cs-CZ" sz="4000" b="1"/>
              <a:t>Podtrhni spojku, kterou jsou spojeny jednoduché věty v souvětí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23850" y="2349500"/>
            <a:ext cx="8424863" cy="4065588"/>
          </a:xfrm>
          <a:solidFill>
            <a:srgbClr val="FFFF99"/>
          </a:solidFill>
          <a:ln>
            <a:solidFill>
              <a:schemeClr val="tx1"/>
            </a:solidFill>
          </a:ln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cs-CZ"/>
              <a:t>Šli jsme na hřiště a hráli jsme fotbal.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/>
              <a:t>Marek nosí brýle, aby lépe viděl.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/>
              <a:t>Leoš řekl, že to myslí vážně.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/>
              <a:t>Roztáhli jsme deštník, protože začalo pršet.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/>
              <a:t>Chtěl jsem jet na výlet, ale rodiče mi to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/>
              <a:t>zakázali.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/>
              <a:t>Dušan není ve škole, protože je nemocný.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88640"/>
            <a:ext cx="8229600" cy="1228998"/>
          </a:xfrm>
          <a:solidFill>
            <a:srgbClr val="FF9900"/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cs-CZ" sz="4000" b="1" dirty="0"/>
              <a:t>URČI VĚTU JEDNODUCHOU A</a:t>
            </a:r>
            <a:r>
              <a:rPr lang="cs-CZ" sz="4000" dirty="0"/>
              <a:t> </a:t>
            </a:r>
            <a:r>
              <a:rPr lang="cs-CZ" sz="4000" b="1" dirty="0"/>
              <a:t>SOUVĚTÍ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91513" cy="4525963"/>
          </a:xfrm>
          <a:solidFill>
            <a:srgbClr val="FFFF99"/>
          </a:solidFill>
          <a:ln>
            <a:solidFill>
              <a:schemeClr val="tx1"/>
            </a:solidFill>
          </a:ln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cs-CZ" sz="2400" dirty="0"/>
              <a:t>Včera byla neděle. ___________________</a:t>
            </a:r>
          </a:p>
          <a:p>
            <a:pPr>
              <a:lnSpc>
                <a:spcPct val="90000"/>
              </a:lnSpc>
              <a:buFontTx/>
              <a:buNone/>
            </a:pPr>
            <a:endParaRPr lang="cs-CZ" sz="2400" dirty="0"/>
          </a:p>
          <a:p>
            <a:pPr>
              <a:lnSpc>
                <a:spcPct val="90000"/>
              </a:lnSpc>
              <a:buFontTx/>
              <a:buNone/>
            </a:pPr>
            <a:r>
              <a:rPr lang="cs-CZ" sz="2400" dirty="0"/>
              <a:t>Včela létá z květiny na květinu a sbírá pyl. _____________</a:t>
            </a:r>
          </a:p>
          <a:p>
            <a:pPr>
              <a:lnSpc>
                <a:spcPct val="90000"/>
              </a:lnSpc>
              <a:buFontTx/>
              <a:buNone/>
            </a:pPr>
            <a:endParaRPr lang="cs-CZ" sz="2400" dirty="0"/>
          </a:p>
          <a:p>
            <a:pPr>
              <a:lnSpc>
                <a:spcPct val="90000"/>
              </a:lnSpc>
              <a:buFontTx/>
              <a:buNone/>
            </a:pPr>
            <a:r>
              <a:rPr lang="cs-CZ" sz="2400" dirty="0"/>
              <a:t>Vodou musíme šetřit, protože voda je drahá.____________</a:t>
            </a:r>
          </a:p>
          <a:p>
            <a:pPr>
              <a:lnSpc>
                <a:spcPct val="90000"/>
              </a:lnSpc>
              <a:buFontTx/>
              <a:buNone/>
            </a:pPr>
            <a:endParaRPr lang="cs-CZ" sz="2400" dirty="0"/>
          </a:p>
          <a:p>
            <a:pPr>
              <a:lnSpc>
                <a:spcPct val="90000"/>
              </a:lnSpc>
              <a:buFontTx/>
              <a:buNone/>
            </a:pPr>
            <a:r>
              <a:rPr lang="cs-CZ" sz="2400" dirty="0"/>
              <a:t>Jana píše domácí úkol._________________</a:t>
            </a:r>
          </a:p>
          <a:p>
            <a:pPr>
              <a:lnSpc>
                <a:spcPct val="90000"/>
              </a:lnSpc>
              <a:buFontTx/>
              <a:buNone/>
            </a:pPr>
            <a:endParaRPr lang="cs-CZ" sz="2400" dirty="0"/>
          </a:p>
          <a:p>
            <a:pPr>
              <a:lnSpc>
                <a:spcPct val="90000"/>
              </a:lnSpc>
              <a:buFontTx/>
              <a:buNone/>
            </a:pPr>
            <a:r>
              <a:rPr lang="cs-CZ" sz="2400" dirty="0"/>
              <a:t>Michal má nový míč, který mu koupil tatínek.____________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FF9900"/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cs-CZ" b="1"/>
              <a:t>KONTROLA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99"/>
          </a:solidFill>
          <a:ln>
            <a:solidFill>
              <a:schemeClr val="tx1"/>
            </a:solidFill>
          </a:ln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cs-CZ" sz="2400"/>
              <a:t>Včera byla neděle. </a:t>
            </a:r>
            <a:r>
              <a:rPr lang="cs-CZ" sz="2400" b="1" i="1">
                <a:solidFill>
                  <a:srgbClr val="CC3300"/>
                </a:solidFill>
              </a:rPr>
              <a:t>věta jednoduchá</a:t>
            </a:r>
          </a:p>
          <a:p>
            <a:pPr>
              <a:lnSpc>
                <a:spcPct val="90000"/>
              </a:lnSpc>
              <a:buFontTx/>
              <a:buNone/>
            </a:pPr>
            <a:endParaRPr lang="cs-CZ" sz="2400" b="1" i="1">
              <a:solidFill>
                <a:srgbClr val="CC3300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cs-CZ" sz="2400"/>
              <a:t>Včela létá z květiny na květinu a sbírá pyl. </a:t>
            </a:r>
            <a:r>
              <a:rPr lang="cs-CZ" sz="2400" b="1" i="1">
                <a:solidFill>
                  <a:srgbClr val="CC3300"/>
                </a:solidFill>
              </a:rPr>
              <a:t>souvětí</a:t>
            </a:r>
          </a:p>
          <a:p>
            <a:pPr>
              <a:lnSpc>
                <a:spcPct val="90000"/>
              </a:lnSpc>
              <a:buFontTx/>
              <a:buNone/>
            </a:pPr>
            <a:endParaRPr lang="cs-CZ" sz="2400" b="1" i="1">
              <a:solidFill>
                <a:srgbClr val="CC3300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cs-CZ" sz="2400"/>
              <a:t>Vodou musíme šetřit, protože voda je drahá. </a:t>
            </a:r>
            <a:r>
              <a:rPr lang="cs-CZ" sz="2400" b="1" i="1">
                <a:solidFill>
                  <a:srgbClr val="CC3300"/>
                </a:solidFill>
              </a:rPr>
              <a:t>souvětí</a:t>
            </a:r>
          </a:p>
          <a:p>
            <a:pPr>
              <a:lnSpc>
                <a:spcPct val="90000"/>
              </a:lnSpc>
              <a:buFontTx/>
              <a:buNone/>
            </a:pPr>
            <a:endParaRPr lang="cs-CZ" sz="2400" b="1" i="1">
              <a:solidFill>
                <a:srgbClr val="CC3300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cs-CZ" sz="2400"/>
              <a:t>Jana píše domácí úkol. </a:t>
            </a:r>
            <a:r>
              <a:rPr lang="cs-CZ" sz="2400" b="1" i="1">
                <a:solidFill>
                  <a:srgbClr val="CC3300"/>
                </a:solidFill>
              </a:rPr>
              <a:t>věta jednoduchá</a:t>
            </a:r>
          </a:p>
          <a:p>
            <a:pPr>
              <a:lnSpc>
                <a:spcPct val="90000"/>
              </a:lnSpc>
              <a:buFontTx/>
              <a:buNone/>
            </a:pPr>
            <a:endParaRPr lang="cs-CZ" sz="2400" b="1" i="1">
              <a:solidFill>
                <a:srgbClr val="CC3300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cs-CZ" sz="2400"/>
              <a:t>Michal má nový míč, který mu koupil tatínek. </a:t>
            </a:r>
            <a:r>
              <a:rPr lang="cs-CZ" sz="2400" b="1" i="1">
                <a:solidFill>
                  <a:srgbClr val="CC3300"/>
                </a:solidFill>
              </a:rPr>
              <a:t>souvětí</a:t>
            </a:r>
          </a:p>
          <a:p>
            <a:pPr>
              <a:lnSpc>
                <a:spcPct val="90000"/>
              </a:lnSpc>
            </a:pPr>
            <a:endParaRPr lang="cs-CZ" sz="24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</TotalTime>
  <Words>479</Words>
  <Application>Microsoft Office PowerPoint</Application>
  <PresentationFormat>Předvádění na obrazovce (4:3)</PresentationFormat>
  <Paragraphs>75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3" baseType="lpstr">
      <vt:lpstr>Arial</vt:lpstr>
      <vt:lpstr>Calibri</vt:lpstr>
      <vt:lpstr>Výchozí návrh</vt:lpstr>
      <vt:lpstr>Prezentace aplikace PowerPoint</vt:lpstr>
      <vt:lpstr>ANOTACE</vt:lpstr>
      <vt:lpstr>VĚTA JEDNODUCHÁ A SOUVĚTÍ</vt:lpstr>
      <vt:lpstr>VĚTA JEDNODUCHÁ A SOUVĚTÍ</vt:lpstr>
      <vt:lpstr>SPOJOVACÍ VÝRAZY</vt:lpstr>
      <vt:lpstr> SPOJ VĚTY V SOUVĚTÍ VHODNÝMI SPOJKAMI </vt:lpstr>
      <vt:lpstr>Podtrhni spojku, kterou jsou spojeny jednoduché věty v souvětí</vt:lpstr>
      <vt:lpstr>URČI VĚTU JEDNODUCHOU A SOUVĚTÍ</vt:lpstr>
      <vt:lpstr>KONTROLA</vt:lpstr>
      <vt:lpstr>CITACE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Romana HAVRLANTOVÁ</dc:creator>
  <cp:lastModifiedBy>Netopýr</cp:lastModifiedBy>
  <cp:revision>6</cp:revision>
  <dcterms:created xsi:type="dcterms:W3CDTF">2013-05-21T20:14:20Z</dcterms:created>
  <dcterms:modified xsi:type="dcterms:W3CDTF">2020-05-24T16:22:07Z</dcterms:modified>
</cp:coreProperties>
</file>