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81" r:id="rId2"/>
    <p:sldId id="282" r:id="rId3"/>
    <p:sldId id="256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83" r:id="rId32"/>
    <p:sldId id="277" r:id="rId33"/>
    <p:sldId id="269" r:id="rId34"/>
    <p:sldId id="264" r:id="rId35"/>
    <p:sldId id="25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0D69-A5AF-4B30-BD97-D0C0AAB0053F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71126-83F7-4F73-AF7D-DC80BD8340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3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1126-83F7-4F73-AF7D-DC80BD83406F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69925F-BE2A-4A4B-8113-B3BAD05C9F7A}" type="datetimeFigureOut">
              <a:rPr lang="cs-CZ" smtClean="0"/>
              <a:pPr/>
              <a:t>20.05.2020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968CD7-BD0E-4218-8D0C-8B9D12039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6/68/Renaissance_hous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e/e3/Kralic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//upload.wikimedia.org/wikipedia/commons/8/84/Str%C3%A1nka_z_Kroniky_trojansk%C3%A9_1468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3/35/THaje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0/Jan_Jesenius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2/2b/Tycho_Brahe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d/d4/Johannes_Kepler_161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c/cc/JakubKr%C4%8D%C3%ADn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4/4a/Giuseppe_Arcimbold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5/Giuseppe_Arcimboldo_-_Spring,_157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9/9a/Giuseppe_Arcimboldo_-_Summer,_1573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b/bf/Giuseppe_Arcimboldo_-_Autumn,_1573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e/e5/Giuseppe_Arcimboldo_-_Winter,_1573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2/2d/Pra%C5%BEsk%C3%BD_hrad,_Letohr%C3%A1dek_kr%C3%A1lovny_Anny_02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0/LetohradekHvezda2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c/cd/VeronaSanZenoMaggioreCloister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7/%C4%8Cesk%C3%A9_Bud%C4%9Bjovice,_%C4%8Cesk%C3%A1_ulice,_malovan%C3%A9_domy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6/68/Renaissance_house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2/2b/Tycho_Brahe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d/d4/Johannes_Kepler_161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b/bf/Giuseppe_Arcimboldo_-_Autumn,_1573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a/ac/Velke_Losiny_chateau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2/2d/Pra%C5%BEsk%C3%BD_hrad,_Letohr%C3%A1dek_kr%C3%A1lovny_Anny_0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0/LetohradekHvezda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7/70/N%C3%A1m%C4%9Bst%C3%AD_Zachari%C3%A1%C5%A1e_z_Hradc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c/cd/VeronaSanZenoMaggioreCloister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7/%C4%8Cesk%C3%A9_Bud%C4%9Bjovice,_%C4%8Cesk%C3%A1_ulice,_malovan%C3%A9_dom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4/49/%C4%8Cesk%C3%A9_Bud%C4%9Bjovice,_podloub%C3%AD_v_historick%C3%A9m_j%C3%A1dru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864096"/>
          </a:xfrm>
        </p:spPr>
        <p:txBody>
          <a:bodyPr/>
          <a:lstStyle/>
          <a:p>
            <a:pPr algn="ctr"/>
            <a:r>
              <a:rPr lang="cs-CZ" sz="2800" dirty="0"/>
              <a:t>Renesance v českých zemích</a:t>
            </a:r>
            <a:endParaRPr lang="cs-CZ" sz="2800" b="1" dirty="0">
              <a:latin typeface="+mn-lt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77000" cy="1579240"/>
          </a:xfrm>
        </p:spPr>
        <p:txBody>
          <a:bodyPr/>
          <a:lstStyle/>
          <a:p>
            <a:endParaRPr lang="cs-CZ" sz="1500" dirty="0" smtClean="0"/>
          </a:p>
          <a:p>
            <a:endParaRPr lang="cs-CZ" sz="1500" dirty="0"/>
          </a:p>
          <a:p>
            <a:endParaRPr lang="cs-CZ" sz="1500" dirty="0" smtClean="0"/>
          </a:p>
          <a:p>
            <a:r>
              <a:rPr lang="cs-CZ" sz="1500" dirty="0" smtClean="0"/>
              <a:t>Základní škola Čelákovice</a:t>
            </a:r>
            <a:endParaRPr lang="cs-CZ" sz="1500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611188" y="37330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latin typeface="Calibri" pitchFamily="34" charset="0"/>
                <a:cs typeface="Calibri" pitchFamily="34" charset="0"/>
              </a:rPr>
              <a:t>VY_32_INOVACE_116_Renesance v českých zemích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56" y="4149080"/>
            <a:ext cx="5718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9087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sgrafita</a:t>
            </a:r>
            <a:endParaRPr lang="cs-CZ" sz="3200" dirty="0"/>
          </a:p>
        </p:txBody>
      </p:sp>
      <p:pic>
        <p:nvPicPr>
          <p:cNvPr id="7170" name="Picture 2" descr="Soubor:Renaissance 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70389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94687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k</a:t>
            </a:r>
            <a:r>
              <a:rPr lang="cs-CZ" sz="3200" b="1" u="sng" dirty="0" smtClean="0"/>
              <a:t>nihy</a:t>
            </a:r>
            <a:r>
              <a:rPr lang="cs-CZ" sz="3200" dirty="0" smtClean="0"/>
              <a:t> – prvotisky: Kronika 	</a:t>
            </a:r>
            <a:r>
              <a:rPr lang="cs-CZ" sz="3200" dirty="0" err="1" smtClean="0"/>
              <a:t>trojánská</a:t>
            </a:r>
            <a:endParaRPr lang="cs-CZ" sz="3200" dirty="0"/>
          </a:p>
        </p:txBody>
      </p:sp>
      <p:pic>
        <p:nvPicPr>
          <p:cNvPr id="8194" name="Picture 2" descr="Soubor:Kral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1200"/>
            <a:ext cx="2524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Stránka z Kroniky trojanské 1468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8700"/>
            <a:ext cx="3419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12160" y="1412776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Bible kralická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277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55618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v</a:t>
            </a:r>
            <a:r>
              <a:rPr lang="cs-CZ" sz="3200" b="1" u="sng" dirty="0" smtClean="0"/>
              <a:t>ýznamné osobnosti: </a:t>
            </a:r>
          </a:p>
          <a:p>
            <a:r>
              <a:rPr lang="cs-CZ" sz="3200" dirty="0" smtClean="0"/>
              <a:t>Tadeáš Hájek z Hájku – </a:t>
            </a:r>
          </a:p>
          <a:p>
            <a:r>
              <a:rPr lang="cs-CZ" sz="3200" dirty="0" smtClean="0"/>
              <a:t>přírodovědec </a:t>
            </a:r>
            <a:endParaRPr lang="cs-CZ" sz="3200" dirty="0"/>
          </a:p>
        </p:txBody>
      </p:sp>
      <p:pic>
        <p:nvPicPr>
          <p:cNvPr id="1028" name="Picture 4" descr="Soubor:THaj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7147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Jan Jeseni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64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155679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Jan Jesenius </a:t>
            </a:r>
            <a:r>
              <a:rPr lang="cs-CZ" sz="3200" dirty="0" smtClean="0"/>
              <a:t>–</a:t>
            </a:r>
          </a:p>
          <a:p>
            <a:r>
              <a:rPr lang="cs-CZ" sz="3200" dirty="0" smtClean="0"/>
              <a:t> </a:t>
            </a:r>
          </a:p>
          <a:p>
            <a:r>
              <a:rPr lang="cs-CZ" sz="3200" dirty="0" smtClean="0"/>
              <a:t>lékař, provedl první veřejnou pitvu člověka - 1600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427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Tycho Bra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886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39952" y="170080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Tycho de Brahe </a:t>
            </a:r>
            <a:r>
              <a:rPr lang="cs-CZ" sz="3200" dirty="0" smtClean="0"/>
              <a:t>– </a:t>
            </a:r>
          </a:p>
          <a:p>
            <a:r>
              <a:rPr lang="cs-CZ" sz="3200" dirty="0"/>
              <a:t>a</a:t>
            </a:r>
            <a:r>
              <a:rPr lang="cs-CZ" sz="3200" dirty="0" smtClean="0"/>
              <a:t>stronom Rudolfa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4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Johannes Kepler 16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529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6" y="170080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Jan Kepler </a:t>
            </a:r>
            <a:r>
              <a:rPr lang="cs-CZ" sz="3200" dirty="0" smtClean="0"/>
              <a:t>– </a:t>
            </a:r>
          </a:p>
          <a:p>
            <a:r>
              <a:rPr lang="cs-CZ" sz="3200" dirty="0" smtClean="0"/>
              <a:t>astronom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9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JakubKrčí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829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908720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Jakub </a:t>
            </a:r>
            <a:r>
              <a:rPr lang="cs-CZ" sz="3200" b="1" dirty="0" err="1" smtClean="0"/>
              <a:t>Krčín</a:t>
            </a:r>
            <a:r>
              <a:rPr lang="cs-CZ" sz="3200" b="1" dirty="0" smtClean="0"/>
              <a:t> z </a:t>
            </a:r>
            <a:r>
              <a:rPr lang="cs-CZ" sz="3200" b="1" dirty="0" err="1" smtClean="0"/>
              <a:t>Jelčan</a:t>
            </a:r>
            <a:r>
              <a:rPr lang="cs-CZ" sz="3200" b="1" dirty="0" smtClean="0"/>
              <a:t> –</a:t>
            </a:r>
          </a:p>
          <a:p>
            <a:endParaRPr lang="cs-CZ" sz="3200" dirty="0"/>
          </a:p>
          <a:p>
            <a:r>
              <a:rPr lang="cs-CZ" sz="3200" dirty="0"/>
              <a:t>r</a:t>
            </a:r>
            <a:r>
              <a:rPr lang="cs-CZ" sz="3200" dirty="0" smtClean="0"/>
              <a:t>ybníkář, rybník Svět, soustava rybníků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79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41277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Štěpánek Netolický </a:t>
            </a:r>
            <a:r>
              <a:rPr lang="cs-CZ" sz="3200" dirty="0" smtClean="0"/>
              <a:t>– rybníkář, vybudoval soustavu napájení rybníků v délce 45 km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0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Giuseppe Arcimbol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9814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1700808"/>
            <a:ext cx="3240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Giuseppe </a:t>
            </a:r>
            <a:r>
              <a:rPr lang="cs-CZ" sz="3200" b="1" dirty="0" err="1" smtClean="0"/>
              <a:t>Arcimboldo</a:t>
            </a:r>
            <a:r>
              <a:rPr lang="cs-CZ" sz="3200" b="1" dirty="0" smtClean="0"/>
              <a:t> </a:t>
            </a:r>
            <a:r>
              <a:rPr lang="cs-CZ" sz="3200" dirty="0" smtClean="0"/>
              <a:t>–</a:t>
            </a:r>
          </a:p>
          <a:p>
            <a:endParaRPr lang="cs-CZ" sz="3200" dirty="0" smtClean="0"/>
          </a:p>
          <a:p>
            <a:r>
              <a:rPr lang="cs-CZ" sz="3200" dirty="0" smtClean="0"/>
              <a:t>malíř, podobizny sestavené z ovoce, zeleniny a  dalšího přírodního materiálu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539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Giuseppe Arcimboldo - Spring, 1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47625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162880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Jaro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244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6563" y="2060848"/>
            <a:ext cx="8496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  <a:latin typeface="+mn-lt"/>
              </a:rPr>
              <a:t>Autor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 Mgr. Eva  Hronová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Vytvořeno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sz="1600" dirty="0" smtClean="0">
                <a:solidFill>
                  <a:schemeClr val="tx2"/>
                </a:solidFill>
              </a:rPr>
              <a:t>9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.1.2011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Stupeň </a:t>
            </a:r>
            <a:r>
              <a:rPr lang="cs-CZ" sz="1600" b="1" dirty="0">
                <a:solidFill>
                  <a:schemeClr val="tx2"/>
                </a:solidFill>
                <a:latin typeface="+mn-lt"/>
              </a:rPr>
              <a:t>a typ vzdělávání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II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.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Stupeň – základní – 8.r.</a:t>
            </a:r>
            <a:endParaRPr lang="cs-CZ" sz="1600" dirty="0">
              <a:solidFill>
                <a:schemeClr val="tx2"/>
              </a:solidFill>
              <a:latin typeface="+mn-lt"/>
            </a:endParaRPr>
          </a:p>
          <a:p>
            <a:endParaRPr lang="cs-CZ" sz="1600" dirty="0">
              <a:solidFill>
                <a:schemeClr val="tx2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Vzdělávací oblast: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Inovace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Vzdělávací obor: 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Dějepis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Téma: 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renesance v českých zemích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Anotace: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  poznat a rozeznat základní znaky renesance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Druh učebního materiálu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: prezentace</a:t>
            </a:r>
            <a:endParaRPr lang="cs-CZ" sz="1600" dirty="0">
              <a:solidFill>
                <a:schemeClr val="tx2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Očekávaný výstup</a:t>
            </a:r>
            <a:r>
              <a:rPr lang="cs-CZ" sz="1600" dirty="0" smtClean="0">
                <a:solidFill>
                  <a:schemeClr val="tx2"/>
                </a:solidFill>
                <a:latin typeface="+mn-lt"/>
              </a:rPr>
              <a:t>:  orientace v základních pojmech a památkách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-35476" y="766192"/>
            <a:ext cx="9144000" cy="10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cs-CZ" sz="2800" dirty="0"/>
              <a:t>Renesance v českých zemích</a:t>
            </a: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6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Giuseppe Arcimboldo - Summer, 1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7148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84168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Léto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221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Giuseppe Arcimboldo - Autumn, 1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72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Podzim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012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Giuseppe Arcimboldo - Winter, 1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6577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08104" y="213285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Zima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4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Pražský hrad, Letohrádek královny Anny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5602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Poznej památky, autory, stavební prvky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7728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61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LetohradekHvezd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1555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83671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58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VeronaSanZenoMaggioreCloi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1" y="1053876"/>
            <a:ext cx="7620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5486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646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České Budějovice, Česká ulice, malované dom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07704" y="8367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92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Renaissance 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70389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9087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5.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070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Tycho Bra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2886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63688" y="12687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6.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709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Johannes Kepler 16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1529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95736" y="87399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7.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349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Renesance v českých zemích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3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Giuseppe Arcimboldo - Autumn, 15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72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680" y="13407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/>
              <a:t>8.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9637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-134387" y="620688"/>
            <a:ext cx="9252520" cy="914400"/>
          </a:xfrm>
        </p:spPr>
        <p:txBody>
          <a:bodyPr/>
          <a:lstStyle/>
          <a:p>
            <a:r>
              <a:rPr lang="cs-CZ" dirty="0">
                <a:latin typeface="+mn-lt"/>
              </a:rPr>
              <a:t>Použité zdroje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55" y="4293096"/>
            <a:ext cx="5718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3685" y="3362508"/>
            <a:ext cx="775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>
                <a:solidFill>
                  <a:schemeClr val="tx2"/>
                </a:solidFill>
                <a:latin typeface="+mn-lt"/>
                <a:cs typeface="Calibri" pitchFamily="34" charset="0"/>
              </a:rPr>
              <a:t>Veškeré texty </a:t>
            </a:r>
            <a:r>
              <a:rPr lang="cs-CZ" sz="2000" b="1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jsou dílem autora prezentace.</a:t>
            </a:r>
            <a:endParaRPr lang="cs-CZ" sz="200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5293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Soubor:Giuseppe</a:t>
            </a:r>
            <a:r>
              <a:rPr lang="cs-CZ" dirty="0"/>
              <a:t> </a:t>
            </a:r>
            <a:r>
              <a:rPr lang="cs-CZ" dirty="0" err="1"/>
              <a:t>Arcimboldo</a:t>
            </a:r>
            <a:r>
              <a:rPr lang="cs-CZ" dirty="0"/>
              <a:t> - </a:t>
            </a:r>
            <a:r>
              <a:rPr lang="cs-CZ" dirty="0" err="1"/>
              <a:t>Spring</a:t>
            </a:r>
            <a:r>
              <a:rPr lang="cs-CZ" dirty="0"/>
              <a:t>, 1573.jpg.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&lt;http://cs.wikipedia.org/wiki/Soubor:Giuseppe_Arcimboldo_-_Spring,_1573.jpg&gt;.</a:t>
            </a:r>
            <a:endParaRPr lang="cs-CZ" dirty="0"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6848" y="151703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Soubor:Giuseppe</a:t>
            </a:r>
            <a:r>
              <a:rPr lang="cs-CZ" dirty="0"/>
              <a:t> </a:t>
            </a:r>
            <a:r>
              <a:rPr lang="cs-CZ" dirty="0" err="1"/>
              <a:t>Arcimboldo</a:t>
            </a:r>
            <a:r>
              <a:rPr lang="cs-CZ" dirty="0"/>
              <a:t> - </a:t>
            </a:r>
            <a:r>
              <a:rPr lang="cs-CZ" dirty="0" err="1"/>
              <a:t>Summer</a:t>
            </a:r>
            <a:r>
              <a:rPr lang="cs-CZ" dirty="0"/>
              <a:t>, 1573.jpg.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&lt;http://cs.wikipedia.org/wiki/Soubor:Giuseppe_Arcimboldo_-_Summer,_1573.jpg&gt;.</a:t>
            </a:r>
            <a:endParaRPr lang="cs-CZ" dirty="0"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4883" y="2699468"/>
            <a:ext cx="833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Soubor:Giuseppe</a:t>
            </a:r>
            <a:r>
              <a:rPr lang="cs-CZ" dirty="0"/>
              <a:t> </a:t>
            </a:r>
            <a:r>
              <a:rPr lang="cs-CZ" dirty="0" err="1"/>
              <a:t>Arcimboldo</a:t>
            </a:r>
            <a:r>
              <a:rPr lang="cs-CZ" dirty="0"/>
              <a:t> - </a:t>
            </a:r>
            <a:r>
              <a:rPr lang="cs-CZ" dirty="0" err="1"/>
              <a:t>Autumn</a:t>
            </a:r>
            <a:r>
              <a:rPr lang="cs-CZ" dirty="0"/>
              <a:t>, 1573.jpg.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&lt;http://cs.wikipedia.org/wiki/Soubor:Giuseppe_Arcimboldo_-_Autumn,_1573.jpg&gt;.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0024" y="3899797"/>
            <a:ext cx="8188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Soubor:Giuseppe</a:t>
            </a:r>
            <a:r>
              <a:rPr lang="cs-CZ" dirty="0"/>
              <a:t> </a:t>
            </a:r>
            <a:r>
              <a:rPr lang="cs-CZ" dirty="0" err="1"/>
              <a:t>Arcimboldo</a:t>
            </a:r>
            <a:r>
              <a:rPr lang="cs-CZ" dirty="0"/>
              <a:t> - Winter, 1573.jpg.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&lt;http://cs.wikipedia.org/wiki/Soubor:Giuseppe_Arcimboldo_-_Winter,_1573.jpg&gt;.</a:t>
            </a:r>
            <a:endParaRPr lang="cs-CZ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3869" y="5100126"/>
            <a:ext cx="8243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Soubor:%C4%8Cesk%C3%A9 Bud%C4%9Bjovice, podloub%C3%AD v historick%C3%A9m j%C3%A1dru.JPG.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&lt;http://cs.wikipedia.org/wiki/Soubor:%C4%8Cesk%C3%A9_Bud%C4%9Bjovice,_podloub%C3%AD_v_historick%C3%A9m_j%C3%A1dru.JPG&gt;.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80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Soubor:THajek.jpg</a:t>
            </a:r>
            <a:r>
              <a:rPr lang="cs-CZ" dirty="0"/>
              <a:t>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</a:t>
            </a:r>
            <a:r>
              <a:rPr lang="cs-CZ" dirty="0" err="1"/>
              <a:t>Soubor:THajek.jpg</a:t>
            </a:r>
            <a:r>
              <a:rPr lang="cs-CZ" dirty="0"/>
              <a:t>&gt;.</a:t>
            </a:r>
            <a:endParaRPr lang="cs-CZ" dirty="0"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2687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Soubor:Jan</a:t>
            </a:r>
            <a:r>
              <a:rPr lang="cs-CZ" dirty="0"/>
              <a:t> Jesenius.jpg.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</a:t>
            </a:r>
            <a:r>
              <a:rPr lang="cs-CZ" dirty="0" err="1"/>
              <a:t>Soubor:Jan_Jesenius.jpg</a:t>
            </a:r>
            <a:r>
              <a:rPr lang="cs-CZ" dirty="0"/>
              <a:t>&gt;.</a:t>
            </a:r>
            <a:endParaRPr lang="cs-CZ" dirty="0"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22768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Soubor:Tycho</a:t>
            </a:r>
            <a:r>
              <a:rPr lang="cs-CZ" dirty="0"/>
              <a:t> Brahe.JPG.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</a:t>
            </a:r>
            <a:r>
              <a:rPr lang="cs-CZ" dirty="0" err="1"/>
              <a:t>Soubor:Tycho_Brahe.JPG</a:t>
            </a:r>
            <a:r>
              <a:rPr lang="cs-CZ" dirty="0"/>
              <a:t>&gt;.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6008" y="3356992"/>
            <a:ext cx="8260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Soubor:Johannes</a:t>
            </a:r>
            <a:r>
              <a:rPr lang="cs-CZ" dirty="0"/>
              <a:t> Kepler 1610.jpg.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&lt;http://cs.wikipedia.org/wiki/Soubor:Johannes_Kepler_1610.jpg&gt;.</a:t>
            </a:r>
            <a:endParaRPr lang="cs-CZ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3422" y="4410075"/>
            <a:ext cx="8253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Soubor:JakubKr%C4%8D%C3%ADn.jpg.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&lt;http://cs.wikipedia.org/wiki/Soubor:JakubKr%C4%8D%C3%ADn.jpg&gt;.</a:t>
            </a:r>
            <a:endParaRPr lang="cs-CZ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8082" y="5366761"/>
            <a:ext cx="8247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Soubor:Giuseppe</a:t>
            </a:r>
            <a:r>
              <a:rPr lang="cs-CZ" dirty="0"/>
              <a:t> Arcimboldo.jpg. In </a:t>
            </a:r>
            <a:r>
              <a:rPr lang="cs-CZ" i="1" dirty="0" err="1"/>
              <a:t>Wikipedia</a:t>
            </a:r>
            <a:r>
              <a:rPr lang="cs-CZ" i="1" dirty="0"/>
              <a:t> 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St. </a:t>
            </a:r>
            <a:r>
              <a:rPr lang="cs-CZ" dirty="0" err="1"/>
              <a:t>Petersburg</a:t>
            </a:r>
            <a:r>
              <a:rPr lang="cs-CZ" dirty="0"/>
              <a:t> (Florida) 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2011-10-04]. Dostupné z WWW: &lt;http://cs.wikipedia.org/wiki/</a:t>
            </a:r>
            <a:r>
              <a:rPr lang="cs-CZ" dirty="0" err="1"/>
              <a:t>Soubor:Giuseppe_Arcimboldo.jpg</a:t>
            </a:r>
            <a:r>
              <a:rPr lang="cs-CZ" dirty="0"/>
              <a:t>&gt;.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Soubor:VeronaSanZenoMaggioreCloister.jpg</a:t>
            </a:r>
            <a:r>
              <a:rPr lang="cs-CZ" dirty="0" smtClean="0">
                <a:effectLst/>
              </a:rPr>
              <a:t>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</a:t>
            </a:r>
            <a:r>
              <a:rPr lang="cs-CZ" dirty="0" err="1" smtClean="0">
                <a:effectLst/>
              </a:rPr>
              <a:t>Soubor:VeronaSanZenoMaggioreCloister.jpg</a:t>
            </a:r>
            <a:r>
              <a:rPr lang="cs-CZ" dirty="0" smtClean="0">
                <a:effectLst/>
              </a:rPr>
              <a:t>&gt;.</a:t>
            </a:r>
            <a:endParaRPr lang="cs-CZ" dirty="0"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51754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</a:rPr>
              <a:t>Soubor:%C4%8Cesk%C3%A9 Bud%C4%9Bjovice, %C4%8Cesk%C3%A1 ulice, malovan%C3%A9 domy.JPG.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&lt;http://cs.wikipedia.org/wiki/Soubor:%C4%8Cesk%C3%A9_Bud%C4%9Bjovice,_%C4%8Cesk%C3%A1_ulice,_malovan%C3%A9_domy.JPG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335699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Soubor:Renaissance</a:t>
            </a:r>
            <a:r>
              <a:rPr lang="cs-CZ" dirty="0" smtClean="0">
                <a:effectLst/>
              </a:rPr>
              <a:t> house.jpg.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</a:t>
            </a:r>
            <a:r>
              <a:rPr lang="cs-CZ" dirty="0" err="1" smtClean="0">
                <a:effectLst/>
              </a:rPr>
              <a:t>Soubor:Renaissance_house.jpg</a:t>
            </a:r>
            <a:r>
              <a:rPr lang="cs-CZ" dirty="0" smtClean="0">
                <a:effectLst/>
              </a:rPr>
              <a:t>&gt;.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4308563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Soubor:Kralice.jpg</a:t>
            </a:r>
            <a:r>
              <a:rPr lang="cs-CZ" dirty="0" smtClean="0">
                <a:effectLst/>
              </a:rPr>
              <a:t>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</a:t>
            </a:r>
            <a:r>
              <a:rPr lang="cs-CZ" dirty="0" err="1" smtClean="0">
                <a:effectLst/>
              </a:rPr>
              <a:t>Soubor:Kralice.jpg</a:t>
            </a:r>
            <a:r>
              <a:rPr lang="cs-CZ" dirty="0" smtClean="0">
                <a:effectLst/>
              </a:rPr>
              <a:t>&gt;.</a:t>
            </a:r>
            <a:endParaRPr lang="cs-CZ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92320" y="5231893"/>
            <a:ext cx="8084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</a:rPr>
              <a:t>Soubor:Str%C3%A1nka z Kroniky trojansk%C3%A9 1468.gif.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&lt;http://cs.wikipedia.org/wiki/Soubor:Str%C3%A1nka_z_Kroniky_trojansk%C3%A9_1468.gif&gt;.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14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271" y="47667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/>
          </a:p>
          <a:p>
            <a:endParaRPr lang="cs-CZ" sz="14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490002" y="332656"/>
            <a:ext cx="825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effectLst/>
              </a:rPr>
              <a:t>Soubor:Velke</a:t>
            </a:r>
            <a:r>
              <a:rPr lang="cs-CZ" dirty="0" smtClean="0">
                <a:effectLst/>
              </a:rPr>
              <a:t> Losiny </a:t>
            </a:r>
            <a:r>
              <a:rPr lang="cs-CZ" dirty="0" err="1" smtClean="0">
                <a:effectLst/>
              </a:rPr>
              <a:t>chateau</a:t>
            </a:r>
            <a:r>
              <a:rPr lang="cs-CZ" dirty="0" smtClean="0">
                <a:effectLst/>
              </a:rPr>
              <a:t> 1.jpg.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&lt;http://cs.wikipedia.org/wiki/Soubor:Velke_Losiny_chateau_1.jpg&gt;.</a:t>
            </a:r>
            <a:endParaRPr lang="cs-CZ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9772" y="1412776"/>
            <a:ext cx="8054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</a:rPr>
              <a:t>Soubor:Pra%C5%BEsk%C3%BD hrad, Letohr%C3%A1dek kr%C3%A1lovny Anny 02.jpg.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&lt;http://cs.wikipedia.org/wiki/Soubor:Pra%C5%BEsk%C3%BD_hrad,_Letohr%C3%A1dek_kr%C3%A1lovny_Anny_02.jpg&gt;.</a:t>
            </a:r>
            <a:endParaRPr lang="cs-CZ" dirty="0"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9772" y="3140968"/>
            <a:ext cx="8054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</a:rPr>
              <a:t>Soubor:N%C3%A1m%C4%9Bst%C3%AD Zachari%C3%A1%C5%A1e z Hradce.jpg.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&lt;http://cs.wikipedia.org/wiki/Soubor:N%C3%A1m%C4%9Bst%C3%AD_Zachari%C3%A1%C5%A1e_z_Hradce.jpg&gt;.</a:t>
            </a:r>
            <a:endParaRPr lang="cs-CZ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188" y="4725144"/>
            <a:ext cx="8137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</a:rPr>
              <a:t>Soubor:LetohradekHvezda2.jpg. In </a:t>
            </a:r>
            <a:r>
              <a:rPr lang="cs-CZ" i="1" dirty="0" err="1" smtClean="0">
                <a:effectLst/>
              </a:rPr>
              <a:t>Wikipedia</a:t>
            </a:r>
            <a:r>
              <a:rPr lang="cs-CZ" i="1" dirty="0" smtClean="0">
                <a:effectLst/>
              </a:rPr>
              <a:t> :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free </a:t>
            </a:r>
            <a:r>
              <a:rPr lang="cs-CZ" i="1" dirty="0" err="1" smtClean="0">
                <a:effectLst/>
              </a:rPr>
              <a:t>encyclopedia</a:t>
            </a:r>
            <a:r>
              <a:rPr lang="cs-CZ" dirty="0" smtClean="0">
                <a:effectLst/>
              </a:rPr>
              <a:t> [online]. St. </a:t>
            </a:r>
            <a:r>
              <a:rPr lang="cs-CZ" dirty="0" err="1" smtClean="0">
                <a:effectLst/>
              </a:rPr>
              <a:t>Petersburg</a:t>
            </a:r>
            <a:r>
              <a:rPr lang="cs-CZ" dirty="0" smtClean="0">
                <a:effectLst/>
              </a:rPr>
              <a:t> (Florida) : </a:t>
            </a:r>
            <a:r>
              <a:rPr lang="cs-CZ" dirty="0" err="1" smtClean="0">
                <a:effectLst/>
              </a:rPr>
              <a:t>Wikipedia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Foundation</a:t>
            </a:r>
            <a:r>
              <a:rPr lang="cs-CZ" dirty="0" smtClean="0">
                <a:effectLst/>
              </a:rPr>
              <a:t>, [cit. 2011-10-04]. Dostupné z WWW: &lt;http://cs.wikipedia.org/wiki/Soubor:LetohradekHvezda2.jpg&gt;.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3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126876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</a:t>
            </a:r>
            <a:r>
              <a:rPr lang="cs-CZ" sz="3200" dirty="0" smtClean="0"/>
              <a:t>zv. </a:t>
            </a:r>
            <a:r>
              <a:rPr lang="cs-CZ" sz="3200" b="1" u="sng" dirty="0" smtClean="0"/>
              <a:t>zaalpská renesance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6642" y="23488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stavby: zámky – Velké Losiny</a:t>
            </a:r>
            <a:endParaRPr lang="cs-CZ" sz="3200" dirty="0"/>
          </a:p>
        </p:txBody>
      </p:sp>
      <p:pic>
        <p:nvPicPr>
          <p:cNvPr id="1026" name="Picture 2" descr="Soubor:Velke Losiny chateau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027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</a:t>
            </a:r>
            <a:r>
              <a:rPr lang="cs-CZ" sz="3200" dirty="0" smtClean="0"/>
              <a:t>etohrádky – letohrádek královny Anny = </a:t>
            </a:r>
            <a:r>
              <a:rPr lang="cs-CZ" sz="3200" b="1" u="sng" dirty="0" smtClean="0"/>
              <a:t>Belveder</a:t>
            </a:r>
            <a:endParaRPr lang="cs-CZ" sz="3200" b="1" u="sng" dirty="0"/>
          </a:p>
        </p:txBody>
      </p:sp>
      <p:pic>
        <p:nvPicPr>
          <p:cNvPr id="2050" name="Picture 2" descr="Soubor:Pražský hrad, Letohrádek královny Anny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3" y="1474380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90872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letohrádek  </a:t>
            </a:r>
            <a:r>
              <a:rPr lang="cs-CZ" sz="3200" b="1" u="sng" dirty="0" smtClean="0"/>
              <a:t>Hvězda</a:t>
            </a:r>
            <a:endParaRPr lang="cs-CZ" sz="3200" b="1" u="sng" dirty="0"/>
          </a:p>
        </p:txBody>
      </p:sp>
      <p:pic>
        <p:nvPicPr>
          <p:cNvPr id="4098" name="Picture 2" descr="Soubor:LetohradekHvezd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1555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99392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</a:t>
            </a:r>
            <a:r>
              <a:rPr lang="cs-CZ" sz="3200" dirty="0" smtClean="0"/>
              <a:t>ěšťanské domy – náměstí v Telči</a:t>
            </a:r>
            <a:endParaRPr lang="cs-CZ" sz="3200" dirty="0"/>
          </a:p>
        </p:txBody>
      </p:sp>
      <p:pic>
        <p:nvPicPr>
          <p:cNvPr id="3074" name="Picture 2" descr="Soubor:Náměstí Zachariáše z Hrad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4" y="989439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2521" y="17992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/>
              <a:t>s</a:t>
            </a:r>
            <a:r>
              <a:rPr lang="cs-CZ" sz="3200" u="sng" dirty="0" smtClean="0"/>
              <a:t>tavební prvky</a:t>
            </a:r>
            <a:r>
              <a:rPr lang="cs-CZ" sz="3200" dirty="0" smtClean="0"/>
              <a:t>: arkády</a:t>
            </a:r>
            <a:endParaRPr lang="cs-CZ" sz="3200" dirty="0"/>
          </a:p>
        </p:txBody>
      </p:sp>
      <p:pic>
        <p:nvPicPr>
          <p:cNvPr id="5122" name="Picture 2" descr="Soubor:VeronaSanZenoMaggioreCloi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1" y="1053876"/>
            <a:ext cx="7620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5575" y="4011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podloubí</a:t>
            </a:r>
            <a:endParaRPr lang="cs-CZ" sz="3200" dirty="0"/>
          </a:p>
        </p:txBody>
      </p:sp>
      <p:pic>
        <p:nvPicPr>
          <p:cNvPr id="6146" name="Picture 2" descr="Soubor:České Budějovice, Česká ulice, malované dom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oubor:České Budějovice, podloubí v historickém jádr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869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104</TotalTime>
  <Words>627</Words>
  <Application>Microsoft Office PowerPoint</Application>
  <PresentationFormat>Předvádění na obrazovce (4:3)</PresentationFormat>
  <Paragraphs>82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Calibri</vt:lpstr>
      <vt:lpstr>Corbel</vt:lpstr>
      <vt:lpstr>Wingdings 2</vt:lpstr>
      <vt:lpstr>Deluxe</vt:lpstr>
      <vt:lpstr>Renesance v českých zemích</vt:lpstr>
      <vt:lpstr>Prezentace aplikace PowerPoint</vt:lpstr>
      <vt:lpstr>Renesance v českých zemích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Čelákovice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 v českých zemích</dc:title>
  <dc:creator>Nová Sborovna</dc:creator>
  <cp:lastModifiedBy>Netopýr</cp:lastModifiedBy>
  <cp:revision>15</cp:revision>
  <dcterms:created xsi:type="dcterms:W3CDTF">2011-10-04T07:04:02Z</dcterms:created>
  <dcterms:modified xsi:type="dcterms:W3CDTF">2020-05-20T14:42:43Z</dcterms:modified>
</cp:coreProperties>
</file>