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6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38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73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534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34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2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56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64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5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94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56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6237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19EC6-55B0-4401-B93E-ED2FEF126BA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0C409-8A56-4FF3-A9F4-C7DA38AB3B5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3112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sp>
        <p:nvSpPr>
          <p:cNvPr id="1259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42AC-47EA-47FF-9022-DF04C67A3246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B1DF2-D640-42F6-B75E-FE1BABE54D0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68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0A084-4F6B-41E4-BDB0-A4C53E33314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788DA-AB59-4C0C-9D6A-E11664BFF7C9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16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AE91C-871D-420B-BC17-5FC225D2CAB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628EA-D1C7-4E12-8E52-696613C50AA9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4259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8B633-4053-4B63-9D9E-FE083759C7C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800EE-DCE2-44A4-94D6-7734811748AA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206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4E128-D83E-47F7-8DB0-B2907868124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ED5AC-7E5F-487A-A99F-F46F2BA87C3A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77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A029-B106-49F6-84FC-F95DE2B11E4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32D5-4465-437D-9063-4E08D26604C9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4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8EE0-563A-4222-89AD-422BD345FBD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11A05-167A-4960-8497-6B7451F1AF3C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0819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512CF-BD36-44F6-9032-E83A8A581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489B9-D6A8-4E18-B3FE-2F55A66D75EE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08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D69A4-7559-4A16-90D7-C2731EC4FF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2BBB6-16FE-462E-8D10-43283F5F466D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27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123AF-AE64-4B00-895E-D643E63E6A3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DCDE8-A0BD-4FDA-9F99-D1E1563F7C3A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2323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1DF62-A980-43D9-B578-7C25E9397CE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10758-3389-422A-ACEF-DA6CB0CB37DC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43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CA6BA-9403-4ECF-B00B-7550D7270AF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D213C-279D-4FE3-B6AB-F9CA4CE5801B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6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121F2-AAE0-4C0C-80EA-CE5EA997314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E1A6A-3A87-4371-B5F2-4A7F0C99BC8A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6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6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24. 11. 2013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22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98A5DF-A385-436D-A0BB-27D49E2F0E35}" type="slidenum">
              <a:rPr lang="cs-CZ" smtClean="0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49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249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249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B2DFFF"/>
                </a:solidFill>
                <a:cs typeface="Arial" charset="0"/>
              </a:endParaRPr>
            </a:p>
          </p:txBody>
        </p:sp>
        <p:sp>
          <p:nvSpPr>
            <p:cNvPr id="1249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B2DFFF"/>
                </a:solidFill>
                <a:cs typeface="Arial" charset="0"/>
              </a:endParaRPr>
            </a:p>
          </p:txBody>
        </p:sp>
        <p:sp>
          <p:nvSpPr>
            <p:cNvPr id="1249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40AFFF"/>
                </a:solidFill>
                <a:cs typeface="Arial" charset="0"/>
              </a:endParaRPr>
            </a:p>
          </p:txBody>
        </p:sp>
        <p:sp>
          <p:nvSpPr>
            <p:cNvPr id="1249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B2DFFF"/>
                </a:solidFill>
                <a:cs typeface="Arial" charset="0"/>
              </a:endParaRPr>
            </a:p>
          </p:txBody>
        </p:sp>
        <p:sp>
          <p:nvSpPr>
            <p:cNvPr id="1249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249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40AFFF"/>
                </a:solidFill>
                <a:cs typeface="Arial" charset="0"/>
              </a:endParaRPr>
            </a:p>
          </p:txBody>
        </p:sp>
        <p:sp>
          <p:nvSpPr>
            <p:cNvPr id="1249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40AFFF"/>
                </a:solidFill>
                <a:cs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7F0F0E-FCD2-49BF-8938-E454E341BA6E}" type="datetimeFigureOut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24. 11. 2013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1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08" name="Group 4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01080964"/>
              </p:ext>
            </p:extLst>
          </p:nvPr>
        </p:nvGraphicFramePr>
        <p:xfrm>
          <a:off x="468313" y="1268413"/>
          <a:ext cx="8229600" cy="4080196"/>
        </p:xfrm>
        <a:graphic>
          <a:graphicData uri="http://schemas.openxmlformats.org/drawingml/2006/table">
            <a:tbl>
              <a:tblPr/>
              <a:tblGrid>
                <a:gridCol w="2016125"/>
                <a:gridCol w="6213475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Číslo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CZ.1.07/1.5.00/34.0969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školy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Gymnázium Česká a Olympijských nadějí, České Budějovice, Česká 64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materiálu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Sjednocení Itálie</a:t>
                      </a:r>
                      <a:endParaRPr kumimoji="0" lang="cs-CZ" sz="12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Mgr. Klára Jarošová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Tematický okruh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19.století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kvarta/ třetí 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 tvorby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24.11.2013</a:t>
                      </a:r>
                      <a:endParaRPr kumimoji="0" lang="cs-CZ" sz="12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slouží jako doprovod k výkladu tématu, popř. opakování na interaktivní tabuli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Metodický pokyn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je určena k doplnění výkladu 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popř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opakování na interaktivní tabuli. Řešení úkolů je součástí prezentace. Doporučené paralelní využití atlasu světových dějin.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2FF"/>
                    </a:solidFill>
                  </a:tcPr>
                </a:tc>
              </a:tr>
              <a:tr h="452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Pokud není uvedeno jinak, použitý materiál je z vlastních zdrojů autora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205" name="Picture 46" descr="logo_pruh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26035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1979613" y="620713"/>
            <a:ext cx="5040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>
                <a:solidFill>
                  <a:prstClr val="black"/>
                </a:solidFill>
              </a:rPr>
              <a:t>DIGITÁLNÍ UČEBNÍ MATERIÁL</a:t>
            </a:r>
          </a:p>
        </p:txBody>
      </p:sp>
      <p:pic>
        <p:nvPicPr>
          <p:cNvPr id="72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5229225"/>
            <a:ext cx="6081712" cy="148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10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r>
              <a:rPr lang="cs-CZ" sz="88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SJEDNOCENÍ ITÁLIE</a:t>
            </a:r>
            <a:endParaRPr lang="cs-CZ" sz="88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Rok 1848</a:t>
            </a:r>
            <a:endParaRPr lang="cs-CZ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sjednocení rozdrobeného území se pokusili: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FF0000"/>
                </a:solidFill>
              </a:rPr>
              <a:t>Karel Albert Savojský, král Sardinie a Piemontu</a:t>
            </a:r>
            <a:r>
              <a:rPr lang="cs-CZ" dirty="0" smtClean="0"/>
              <a:t> – r.1848 poražen v bitvě u </a:t>
            </a:r>
            <a:r>
              <a:rPr lang="cs-CZ" dirty="0" err="1" smtClean="0"/>
              <a:t>Custozzy</a:t>
            </a:r>
            <a:r>
              <a:rPr lang="cs-CZ" dirty="0" smtClean="0"/>
              <a:t> a r.1849 v bitvě u </a:t>
            </a:r>
            <a:r>
              <a:rPr lang="cs-CZ" dirty="0" err="1" smtClean="0"/>
              <a:t>Novarry</a:t>
            </a:r>
            <a:r>
              <a:rPr lang="cs-CZ" dirty="0" smtClean="0"/>
              <a:t> rakouskou armádou maršála Radeckého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 smtClean="0"/>
              <a:t>Radikální demokraté </a:t>
            </a:r>
            <a:r>
              <a:rPr lang="cs-CZ" dirty="0" smtClean="0">
                <a:solidFill>
                  <a:srgbClr val="FF0000"/>
                </a:solidFill>
              </a:rPr>
              <a:t>Giuseppe </a:t>
            </a:r>
            <a:r>
              <a:rPr lang="cs-CZ" dirty="0" err="1" smtClean="0">
                <a:solidFill>
                  <a:srgbClr val="FF0000"/>
                </a:solidFill>
              </a:rPr>
              <a:t>Mazzini</a:t>
            </a:r>
            <a:r>
              <a:rPr lang="cs-CZ" dirty="0" smtClean="0">
                <a:solidFill>
                  <a:srgbClr val="FF0000"/>
                </a:solidFill>
              </a:rPr>
              <a:t> a Giuseppe Garibaldi</a:t>
            </a:r>
            <a:r>
              <a:rPr lang="cs-CZ" dirty="0" smtClean="0"/>
              <a:t> – snaha o zřízení republiky – Toskánsko, Benátky –  nakonec obnovena moc Habsburků, Řím – Ludvík Napoleon uvedl zpět papeže Pia IX.</a:t>
            </a:r>
          </a:p>
          <a:p>
            <a:r>
              <a:rPr lang="cs-CZ" dirty="0"/>
              <a:t> </a:t>
            </a:r>
            <a:r>
              <a:rPr lang="cs-CZ" dirty="0" smtClean="0"/>
              <a:t>Itálie zůstává roztříštěnou, ale je z revoluce poučena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2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KLÍ</a:t>
            </a:r>
            <a:r>
              <a:rPr lang="cs-CZ" sz="4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Č</a:t>
            </a:r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OVÉ OSOBNOSTI</a:t>
            </a:r>
            <a:endParaRPr lang="cs-CZ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17" y="2060848"/>
            <a:ext cx="41148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400" i="1" dirty="0" smtClean="0"/>
              <a:t>Kdo je kdo?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Viktor Emanuel II.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Camillo </a:t>
            </a:r>
            <a:r>
              <a:rPr lang="cs-CZ" dirty="0" err="1" smtClean="0">
                <a:solidFill>
                  <a:srgbClr val="FF0000"/>
                </a:solidFill>
              </a:rPr>
              <a:t>Benso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Cavour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Napoleon III.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Giuseppe Garibaldi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427984" y="1412776"/>
            <a:ext cx="453650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b="1" dirty="0" smtClean="0"/>
              <a:t>Francouzský císař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b="1" dirty="0" smtClean="0"/>
              <a:t>Sardinský a Piemontský král </a:t>
            </a:r>
            <a:r>
              <a:rPr lang="cs-CZ" sz="2600" dirty="0" smtClean="0"/>
              <a:t>ze </a:t>
            </a:r>
            <a:r>
              <a:rPr lang="cs-CZ" sz="2600" dirty="0"/>
              <a:t>s</a:t>
            </a:r>
            <a:r>
              <a:rPr lang="cs-CZ" sz="2600" dirty="0" smtClean="0"/>
              <a:t>avojské dynastie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b="1" dirty="0" smtClean="0"/>
              <a:t>Ministerský předseda sardinského království</a:t>
            </a:r>
            <a:r>
              <a:rPr lang="cs-CZ" sz="2600" dirty="0" smtClean="0"/>
              <a:t>, schopný politik, autor hospodářských reforem, které vedly k ekonomickému vzestupu </a:t>
            </a:r>
            <a:r>
              <a:rPr lang="cs-CZ" sz="2600" dirty="0" err="1" smtClean="0"/>
              <a:t>sev.Itálie</a:t>
            </a:r>
            <a:endParaRPr lang="cs-CZ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b="1" dirty="0" smtClean="0"/>
              <a:t>Republikán a italský vlastenec</a:t>
            </a:r>
            <a:r>
              <a:rPr lang="cs-CZ" sz="2600" dirty="0" smtClean="0"/>
              <a:t>, v čele dobrovolných oddílů „červených košil“</a:t>
            </a:r>
            <a:endParaRPr lang="cs-CZ" sz="2600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491880" y="2132856"/>
            <a:ext cx="936104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4139952" y="2924944"/>
            <a:ext cx="432048" cy="504056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627784" y="1772816"/>
            <a:ext cx="1944216" cy="22868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599892" y="4581128"/>
            <a:ext cx="972108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30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Válka s </a:t>
            </a:r>
            <a:r>
              <a:rPr lang="cs-CZ" dirty="0" err="1" smtClean="0">
                <a:solidFill>
                  <a:srgbClr val="FF0000"/>
                </a:solidFill>
                <a:latin typeface="Algerian" panose="04020705040A02060702" pitchFamily="82" charset="0"/>
              </a:rPr>
              <a:t>rakouskem</a:t>
            </a:r>
            <a:endParaRPr lang="cs-CZ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Piemont – rychlá výstavba železnice, významné průmyslové a obchodní centrum </a:t>
            </a:r>
          </a:p>
          <a:p>
            <a:r>
              <a:rPr lang="cs-CZ" dirty="0" smtClean="0"/>
              <a:t>Ministerský předseda </a:t>
            </a:r>
            <a:r>
              <a:rPr lang="cs-CZ" dirty="0" err="1" smtClean="0"/>
              <a:t>Cavour</a:t>
            </a:r>
            <a:r>
              <a:rPr lang="cs-CZ" dirty="0" smtClean="0"/>
              <a:t> hledá </a:t>
            </a:r>
            <a:r>
              <a:rPr lang="cs-CZ" dirty="0" smtClean="0">
                <a:solidFill>
                  <a:srgbClr val="FF0000"/>
                </a:solidFill>
              </a:rPr>
              <a:t>spojence</a:t>
            </a:r>
            <a:r>
              <a:rPr lang="cs-CZ" dirty="0" smtClean="0"/>
              <a:t> →</a:t>
            </a:r>
            <a:r>
              <a:rPr lang="cs-CZ" dirty="0" smtClean="0">
                <a:solidFill>
                  <a:srgbClr val="FF0000"/>
                </a:solidFill>
              </a:rPr>
              <a:t>zapojení do evropské politiky </a:t>
            </a:r>
            <a:r>
              <a:rPr lang="cs-CZ" dirty="0" smtClean="0"/>
              <a:t>– po boku Anglie a Francie bojuje za Turecko </a:t>
            </a:r>
            <a:r>
              <a:rPr lang="cs-CZ" dirty="0" smtClean="0">
                <a:solidFill>
                  <a:srgbClr val="FF0000"/>
                </a:solidFill>
              </a:rPr>
              <a:t>v krymské válce </a:t>
            </a:r>
            <a:r>
              <a:rPr lang="cs-CZ" sz="2800" dirty="0" smtClean="0"/>
              <a:t>(1853-56) </a:t>
            </a:r>
            <a:r>
              <a:rPr lang="cs-CZ" dirty="0" smtClean="0"/>
              <a:t>proti Rusku</a:t>
            </a:r>
          </a:p>
          <a:p>
            <a:pPr marL="0" indent="0">
              <a:buNone/>
            </a:pPr>
            <a:r>
              <a:rPr lang="cs-CZ" dirty="0" smtClean="0"/>
              <a:t>    →</a:t>
            </a:r>
            <a:r>
              <a:rPr lang="cs-CZ" dirty="0" smtClean="0">
                <a:solidFill>
                  <a:srgbClr val="FF0000"/>
                </a:solidFill>
              </a:rPr>
              <a:t>1858 – spojenectví s Napoleonem III. </a:t>
            </a:r>
            <a:r>
              <a:rPr lang="cs-CZ" dirty="0" smtClean="0"/>
              <a:t>Proti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Rakousku za Savojsko a Nizzu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2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5318051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1859 – válka s Rakouskem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→bitvy u Magenty a Solferina </a:t>
            </a:r>
          </a:p>
          <a:p>
            <a:pPr>
              <a:buFontTx/>
              <a:buChar char="-"/>
            </a:pPr>
            <a:r>
              <a:rPr lang="cs-CZ" sz="2800" dirty="0" smtClean="0"/>
              <a:t>v čele rakouské armády císař </a:t>
            </a:r>
            <a:r>
              <a:rPr lang="cs-CZ" sz="2000" i="1" dirty="0" smtClean="0"/>
              <a:t>(doplňte jméno) </a:t>
            </a:r>
          </a:p>
          <a:p>
            <a:pPr marL="0" indent="0">
              <a:buNone/>
            </a:pPr>
            <a:r>
              <a:rPr lang="cs-CZ" dirty="0" smtClean="0"/>
              <a:t>→ vítězí spojená </a:t>
            </a:r>
            <a:r>
              <a:rPr lang="cs-CZ" dirty="0" err="1" smtClean="0"/>
              <a:t>sardinsko</a:t>
            </a:r>
            <a:r>
              <a:rPr lang="cs-CZ" dirty="0" smtClean="0"/>
              <a:t> - francouzská armáda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k Piemontu připojena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vévodství Modenské a Parmské, Toskána, Lombardie s Milánem</a:t>
            </a:r>
          </a:p>
          <a:p>
            <a:pPr marL="0" indent="0">
              <a:buNone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- Benátsko zůstává Rakousku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73227" y="1988840"/>
            <a:ext cx="2548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František Josef 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91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Vznik Italského království</a:t>
            </a:r>
            <a:endParaRPr lang="cs-CZ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dirty="0" smtClean="0">
                <a:solidFill>
                  <a:srgbClr val="FF0000"/>
                </a:solidFill>
              </a:rPr>
              <a:t>. 1860 Giuseppe Garibaldi </a:t>
            </a:r>
            <a:r>
              <a:rPr lang="cs-CZ" dirty="0" smtClean="0"/>
              <a:t>a jeho „tisíc </a:t>
            </a:r>
            <a:r>
              <a:rPr lang="cs-CZ" dirty="0"/>
              <a:t>č</a:t>
            </a:r>
            <a:r>
              <a:rPr lang="cs-CZ" dirty="0" smtClean="0"/>
              <a:t>ervených košil“ s pomocí místních povstalých rolníků dobyl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ostrov Sicílii</a:t>
            </a:r>
            <a:r>
              <a:rPr lang="cs-CZ" b="1" dirty="0" smtClean="0"/>
              <a:t> </a:t>
            </a:r>
            <a:r>
              <a:rPr lang="cs-CZ" dirty="0" smtClean="0"/>
              <a:t>a sousední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Neapolsko</a:t>
            </a:r>
            <a:r>
              <a:rPr lang="cs-CZ" dirty="0" smtClean="0"/>
              <a:t> – území francouzských Bourbonů a předal ho králi Viktoru Emanuelovi II.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→ únor 1861 </a:t>
            </a:r>
            <a:r>
              <a:rPr lang="cs-CZ" dirty="0" smtClean="0"/>
              <a:t>– </a:t>
            </a:r>
            <a:r>
              <a:rPr lang="cs-CZ" sz="2800" dirty="0" smtClean="0"/>
              <a:t>italský parlament v Turíně prohlásil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Viktora Emanuela prvním italským králem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3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654" y="25121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Př</a:t>
            </a:r>
            <a:r>
              <a:rPr lang="cs-CZ" sz="4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i</a:t>
            </a:r>
            <a:r>
              <a:rPr lang="cs-CZ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pojení Benátska a Říma</a:t>
            </a:r>
            <a:endParaRPr lang="cs-CZ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65455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v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r. 1866 </a:t>
            </a:r>
            <a:r>
              <a:rPr lang="cs-CZ" sz="2800" dirty="0" smtClean="0"/>
              <a:t>vypukla válka mezi dvěma státy, kde se Itálie postavila na stranu vítěze </a:t>
            </a:r>
            <a:r>
              <a:rPr lang="cs-CZ" sz="2000" i="1" dirty="0" smtClean="0"/>
              <a:t>(doplň jméno státu)</a:t>
            </a:r>
          </a:p>
          <a:p>
            <a:pPr marL="0" indent="0" algn="ctr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PRUSKA</a:t>
            </a:r>
          </a:p>
          <a:p>
            <a:pPr marL="0" indent="0">
              <a:buNone/>
            </a:pPr>
            <a:r>
              <a:rPr lang="cs-CZ" sz="2800" i="1" dirty="0" smtClean="0"/>
              <a:t>      </a:t>
            </a:r>
            <a:r>
              <a:rPr lang="cs-CZ" sz="2800" dirty="0" smtClean="0"/>
              <a:t>proti svému dávnému nepříteli</a:t>
            </a:r>
            <a:r>
              <a:rPr lang="cs-CZ" sz="2800" dirty="0"/>
              <a:t> </a:t>
            </a:r>
            <a:r>
              <a:rPr lang="cs-CZ" sz="2000" i="1" dirty="0"/>
              <a:t>(doplň jméno státu) </a:t>
            </a:r>
            <a:endParaRPr lang="cs-CZ" sz="2000" i="1" dirty="0" smtClean="0"/>
          </a:p>
          <a:p>
            <a:pPr marL="0" indent="0" algn="ctr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RAKOUSKU</a:t>
            </a:r>
          </a:p>
          <a:p>
            <a:pPr marL="0" indent="0">
              <a:buNone/>
            </a:pPr>
            <a:r>
              <a:rPr lang="cs-CZ" dirty="0" smtClean="0"/>
              <a:t>→přesto, že Itálie prohrála, získala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Benátsko</a:t>
            </a:r>
          </a:p>
          <a:p>
            <a:r>
              <a:rPr lang="cs-CZ" sz="2800" dirty="0" smtClean="0"/>
              <a:t>v r. 1870 poražena Francie ve prusko-francouzské válce, zaniká papežský stát </a:t>
            </a:r>
          </a:p>
          <a:p>
            <a:r>
              <a:rPr lang="cs-CZ" sz="3500" dirty="0" smtClean="0"/>
              <a:t>→</a:t>
            </a:r>
            <a:r>
              <a:rPr lang="cs-CZ" sz="3500" b="1" dirty="0" smtClean="0">
                <a:solidFill>
                  <a:schemeClr val="accent3">
                    <a:lumMod val="75000"/>
                  </a:schemeClr>
                </a:solidFill>
              </a:rPr>
              <a:t>Řím</a:t>
            </a:r>
            <a:r>
              <a:rPr lang="cs-CZ" sz="3500" b="1" dirty="0" smtClean="0">
                <a:solidFill>
                  <a:srgbClr val="FF0000"/>
                </a:solidFill>
              </a:rPr>
              <a:t> je připojen k Itálii a </a:t>
            </a:r>
          </a:p>
          <a:p>
            <a:pPr marL="0" indent="0" algn="ctr">
              <a:buNone/>
            </a:pPr>
            <a:r>
              <a:rPr lang="cs-CZ" sz="3500" b="1" u="sng" dirty="0" smtClean="0">
                <a:solidFill>
                  <a:srgbClr val="FF0000"/>
                </a:solidFill>
              </a:rPr>
              <a:t>v </a:t>
            </a:r>
            <a:r>
              <a:rPr lang="cs-CZ" sz="3500" b="1" u="sng" dirty="0">
                <a:solidFill>
                  <a:srgbClr val="FF0000"/>
                </a:solidFill>
              </a:rPr>
              <a:t>lednu </a:t>
            </a:r>
            <a:r>
              <a:rPr lang="cs-CZ" sz="3500" b="1" u="sng" dirty="0" smtClean="0">
                <a:solidFill>
                  <a:srgbClr val="FF0000"/>
                </a:solidFill>
              </a:rPr>
              <a:t>1871</a:t>
            </a:r>
            <a:r>
              <a:rPr lang="cs-CZ" sz="3500" b="1" dirty="0" smtClean="0">
                <a:solidFill>
                  <a:srgbClr val="FF0000"/>
                </a:solidFill>
              </a:rPr>
              <a:t> se stává hlavním městem Itálie</a:t>
            </a:r>
          </a:p>
          <a:p>
            <a:pPr marL="0" indent="0">
              <a:buNone/>
            </a:pPr>
            <a:r>
              <a:rPr lang="cs-CZ" sz="2800" dirty="0" smtClean="0"/>
              <a:t>→ Papeži byl vyhrazen miniaturní stát uprostřed města. </a:t>
            </a:r>
          </a:p>
          <a:p>
            <a:pPr marL="0" indent="0">
              <a:buNone/>
            </a:pPr>
            <a:r>
              <a:rPr lang="cs-CZ" sz="2800" i="1" dirty="0"/>
              <a:t> </a:t>
            </a:r>
            <a:r>
              <a:rPr lang="cs-CZ" sz="2800" i="1" dirty="0" smtClean="0"/>
              <a:t>     </a:t>
            </a:r>
            <a:r>
              <a:rPr lang="cs-CZ" sz="2000" i="1" dirty="0" smtClean="0"/>
              <a:t>Jak se jmenuje?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78647" y="5805264"/>
            <a:ext cx="149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VATIKÁN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3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400" b="1" dirty="0"/>
              <a:t>Zdroje: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HLAVAČKA, Milan. </a:t>
            </a:r>
            <a:r>
              <a:rPr lang="cs-CZ" sz="2000" i="1" dirty="0" smtClean="0"/>
              <a:t>Dějepis pro gymnázia a střední školy</a:t>
            </a:r>
            <a:r>
              <a:rPr lang="cs-CZ" sz="2000" dirty="0" smtClean="0"/>
              <a:t>. 1. vyd. Praha: SPN - pedagogické nakladatelství, 2001, 175 s. ISBN 80-723-5172-9.</a:t>
            </a:r>
          </a:p>
          <a:p>
            <a:r>
              <a:rPr lang="cs-CZ" sz="2000" dirty="0"/>
              <a:t>KOHOUTKOVÁ, Helena a Martina KOMSOVÁ. </a:t>
            </a:r>
            <a:r>
              <a:rPr lang="cs-CZ" sz="2000" i="1" dirty="0"/>
              <a:t>Dějepis na dlani</a:t>
            </a:r>
            <a:r>
              <a:rPr lang="cs-CZ" sz="2000" dirty="0"/>
              <a:t>. 1. vyd. Olomouc: </a:t>
            </a:r>
            <a:r>
              <a:rPr lang="cs-CZ" sz="2000" dirty="0" err="1"/>
              <a:t>Rubico</a:t>
            </a:r>
            <a:r>
              <a:rPr lang="cs-CZ" sz="2000" dirty="0"/>
              <a:t>, 2005, 256 s. Na dlani. ISBN 80-734-6057-2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endParaRPr lang="cs-CZ" kern="1200" dirty="0" smtClean="0">
              <a:solidFill>
                <a:prstClr val="black"/>
              </a:solidFill>
              <a:latin typeface="Calibri"/>
            </a:endParaRPr>
          </a:p>
          <a:p>
            <a:endParaRPr lang="cs-CZ" dirty="0" smtClean="0"/>
          </a:p>
        </p:txBody>
      </p:sp>
      <p:pic>
        <p:nvPicPr>
          <p:cNvPr id="6148" name="Picture 46" descr="logo_pruh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12" y="260350"/>
            <a:ext cx="6429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2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ixel">
  <a:themeElements>
    <a:clrScheme name="Vlastní 3">
      <a:dk1>
        <a:srgbClr val="000000"/>
      </a:dk1>
      <a:lt1>
        <a:srgbClr val="FFFFFF"/>
      </a:lt1>
      <a:dk2>
        <a:srgbClr val="000000"/>
      </a:dk2>
      <a:lt2>
        <a:srgbClr val="0070C0"/>
      </a:lt2>
      <a:accent1>
        <a:srgbClr val="40AFFF"/>
      </a:accent1>
      <a:accent2>
        <a:srgbClr val="40AFFF"/>
      </a:accent2>
      <a:accent3>
        <a:srgbClr val="FFFFFF"/>
      </a:accent3>
      <a:accent4>
        <a:srgbClr val="000000"/>
      </a:accent4>
      <a:accent5>
        <a:srgbClr val="B2DFFF"/>
      </a:accent5>
      <a:accent6>
        <a:srgbClr val="B2DFFF"/>
      </a:accent6>
      <a:hlink>
        <a:srgbClr val="B2DFFF"/>
      </a:hlink>
      <a:folHlink>
        <a:srgbClr val="B2DFF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442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Motiv sady Office</vt:lpstr>
      <vt:lpstr>1_Motiv sady Office</vt:lpstr>
      <vt:lpstr>Pixel</vt:lpstr>
      <vt:lpstr>Prezentace aplikace PowerPoint</vt:lpstr>
      <vt:lpstr>SJEDNOCENÍ ITÁLIE</vt:lpstr>
      <vt:lpstr> Rok 1848</vt:lpstr>
      <vt:lpstr>KLÍČOVÉ OSOBNOSTI</vt:lpstr>
      <vt:lpstr>Válka s rakouskem</vt:lpstr>
      <vt:lpstr>Prezentace aplikace PowerPoint</vt:lpstr>
      <vt:lpstr>Vznik Italského království</vt:lpstr>
      <vt:lpstr>Připojení Benátska a Říma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SJEDNOCENÍ ITÁLIE</dc:title>
  <dc:creator>Klára</dc:creator>
  <cp:lastModifiedBy>Klára</cp:lastModifiedBy>
  <cp:revision>11</cp:revision>
  <dcterms:created xsi:type="dcterms:W3CDTF">2013-11-24T05:37:22Z</dcterms:created>
  <dcterms:modified xsi:type="dcterms:W3CDTF">2013-11-24T09:26:17Z</dcterms:modified>
</cp:coreProperties>
</file>