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6" r:id="rId12"/>
    <p:sldId id="297" r:id="rId13"/>
    <p:sldId id="298" r:id="rId14"/>
    <p:sldId id="302" r:id="rId15"/>
    <p:sldId id="299" r:id="rId16"/>
    <p:sldId id="305" r:id="rId17"/>
    <p:sldId id="303" r:id="rId18"/>
    <p:sldId id="304" r:id="rId19"/>
    <p:sldId id="307" r:id="rId20"/>
    <p:sldId id="301" r:id="rId21"/>
    <p:sldId id="306" r:id="rId22"/>
    <p:sldId id="308" r:id="rId23"/>
    <p:sldId id="309" r:id="rId24"/>
    <p:sldId id="310" r:id="rId25"/>
    <p:sldId id="311" r:id="rId26"/>
    <p:sldId id="314" r:id="rId27"/>
    <p:sldId id="312" r:id="rId28"/>
    <p:sldId id="313" r:id="rId29"/>
    <p:sldId id="315" r:id="rId30"/>
    <p:sldId id="316" r:id="rId31"/>
    <p:sldId id="317" r:id="rId32"/>
    <p:sldId id="318" r:id="rId33"/>
    <p:sldId id="319" r:id="rId34"/>
    <p:sldId id="321" r:id="rId35"/>
    <p:sldId id="322" r:id="rId36"/>
    <p:sldId id="323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0F7A4-377B-2C4B-81C9-A86CD67E076A}" type="datetimeFigureOut">
              <a:rPr lang="en-US" smtClean="0"/>
              <a:pPr/>
              <a:t>31.1.13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AB89-CC7F-B24D-8F64-061E4071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6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0AB89-CC7F-B24D-8F64-061E4071B4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4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278A0-1CEA-49B3-A2DB-1523BD2E3E29}" type="datetimeFigureOut">
              <a:rPr lang="cs-CZ" smtClean="0"/>
              <a:pPr/>
              <a:t>31.1.13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98756-7F41-41E8-87D7-3A61692926E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6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2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4.jpe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totalita.cz/vysvetlivky/o_patockaj_02.php" TargetMode="External"/><Relationship Id="rId12" Type="http://schemas.openxmlformats.org/officeDocument/2006/relationships/hyperlink" Target="http://www.totalita.cz/norm/norm_06.php" TargetMode="External"/><Relationship Id="rId13" Type="http://schemas.openxmlformats.org/officeDocument/2006/relationships/hyperlink" Target="http://www.totalita.cz/vysvetlivky/ch77anti.php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libpro.cts.cuni.cz/" TargetMode="External"/><Relationship Id="rId3" Type="http://schemas.openxmlformats.org/officeDocument/2006/relationships/hyperlink" Target="http://libpro.cts.cuni.cz/charta/index.htm" TargetMode="External"/><Relationship Id="rId4" Type="http://schemas.openxmlformats.org/officeDocument/2006/relationships/hyperlink" Target="http://libpro.cts.cuni.cz/archiv.html" TargetMode="External"/><Relationship Id="rId5" Type="http://schemas.openxmlformats.org/officeDocument/2006/relationships/hyperlink" Target="http://www.vons.cz/" TargetMode="External"/><Relationship Id="rId6" Type="http://schemas.openxmlformats.org/officeDocument/2006/relationships/hyperlink" Target="http://www.totalita.cz/vysvetlivky/ch77.php" TargetMode="External"/><Relationship Id="rId7" Type="http://schemas.openxmlformats.org/officeDocument/2006/relationships/hyperlink" Target="http://www.totalita.cz/vysvetlivky/ch77_a.php" TargetMode="External"/><Relationship Id="rId8" Type="http://schemas.openxmlformats.org/officeDocument/2006/relationships/hyperlink" Target="http://www.totalita.cz/txt/txt_ch77_dok_1977.php" TargetMode="External"/><Relationship Id="rId9" Type="http://schemas.openxmlformats.org/officeDocument/2006/relationships/hyperlink" Target="http://www.totalita.cz/vysvetlivky/o_patockaj_01.php" TargetMode="External"/><Relationship Id="rId10" Type="http://schemas.openxmlformats.org/officeDocument/2006/relationships/hyperlink" Target="http://www.gwu.edu/~nsarchiv/NSAEBB/NSAEBB213/index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vaclavhavel-library.org/kvh_search/search.jsp?q=charta+77&amp;submit=&amp;todo=archive&amp;offset=0&amp;fq=jazykCS:%22%C4%8Desky%22&amp;fq=FondNavCs:%22Charta%2077%22&amp;fq=FondNavCs:%22V%C3%A1clav%20Havel%22" TargetMode="External"/><Relationship Id="rId4" Type="http://schemas.openxmlformats.org/officeDocument/2006/relationships/hyperlink" Target="http://www.ustrcr.cz/cs/charta77" TargetMode="External"/><Relationship Id="rId5" Type="http://schemas.openxmlformats.org/officeDocument/2006/relationships/hyperlink" Target="http://www.ustrcr.cz/data/pdf/pamet-dejiny/0701-42-49.pdf" TargetMode="External"/><Relationship Id="rId6" Type="http://schemas.openxmlformats.org/officeDocument/2006/relationships/hyperlink" Target="http://www.ustrcr.cz/data/pdf/pamet-dejiny/0701-205-206.pdf" TargetMode="External"/><Relationship Id="rId7" Type="http://schemas.openxmlformats.org/officeDocument/2006/relationships/hyperlink" Target="http://www.ustrcr.cz/data/pdf/informace-rozvedky/sir21-1977.pdf" TargetMode="External"/><Relationship Id="rId8" Type="http://schemas.openxmlformats.org/officeDocument/2006/relationships/hyperlink" Target="http://www.ustrcr.cz/cs/antologie-ideologickych-textu" TargetMode="External"/><Relationship Id="rId9" Type="http://schemas.openxmlformats.org/officeDocument/2006/relationships/hyperlink" Target="http://www.ustrcr.cz/cs/historie-ceskeho-undergroundu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ametnaroda.cz/category/detail/id/1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ct24/domaci/158892-charta-77-komu-tim-slouzili-socialismu-ne/" TargetMode="External"/><Relationship Id="rId4" Type="http://schemas.openxmlformats.org/officeDocument/2006/relationships/hyperlink" Target="http://www.ceskatelevize.cz/ct24/domaci/3935-anticharta-protest-umelcu-proti-charte-77/" TargetMode="External"/><Relationship Id="rId5" Type="http://schemas.openxmlformats.org/officeDocument/2006/relationships/hyperlink" Target="http://www.ceskatelevize.cz/ct24/domaci/159335-chartu-chteli-zverejnit-na-tri-krale-stb-tomu-zabranila/" TargetMode="External"/><Relationship Id="rId6" Type="http://schemas.openxmlformats.org/officeDocument/2006/relationships/hyperlink" Target="http://www.ceskatelevize.cz/ct24/exkluzivne-na-ct24/historie-cs/142156-disidenti/" TargetMode="External"/><Relationship Id="rId7" Type="http://schemas.openxmlformats.org/officeDocument/2006/relationships/hyperlink" Target="http://www.ceskatelevize.cz/ct24/exkluzivne-na-ct24/osobnosti-na-ct24/7035-tricet-let-od-umrti-jednoho-z-nejvetsich-ceskych-filozofu-jana-patocky/" TargetMode="External"/><Relationship Id="rId8" Type="http://schemas.openxmlformats.org/officeDocument/2006/relationships/hyperlink" Target="http://www.ceskatelevize.cz/ivysilani/10114412382/" TargetMode="External"/><Relationship Id="rId9" Type="http://schemas.openxmlformats.org/officeDocument/2006/relationships/hyperlink" Target="http://www.ludvikvaculik.cz/index.php?pid=151&amp;sid=152" TargetMode="External"/><Relationship Id="rId10" Type="http://schemas.openxmlformats.org/officeDocument/2006/relationships/hyperlink" Target="http://www.lidovky.cz/ln_domov.asp?c=A070108_153710_ln_domov_vvr" TargetMode="External"/><Relationship Id="rId11" Type="http://schemas.openxmlformats.org/officeDocument/2006/relationships/hyperlink" Target="http://www.youtube.com/watch?v=6GybNHrpL_4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halik.cz/clanky/muz_premysleni.php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395536" y="1772816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cs-CZ" sz="5500" b="1" dirty="0" smtClean="0">
                <a:solidFill>
                  <a:srgbClr val="387478"/>
                </a:solidFill>
                <a:effectLst/>
              </a:rPr>
              <a:t>CHARTA 77</a:t>
            </a:r>
            <a:endParaRPr lang="cs-CZ" sz="5500" b="1" dirty="0">
              <a:solidFill>
                <a:srgbClr val="387478"/>
              </a:solidFill>
              <a:effectLst/>
            </a:endParaRPr>
          </a:p>
        </p:txBody>
      </p:sp>
      <p:pic>
        <p:nvPicPr>
          <p:cNvPr id="5" name="Picture 4" descr="DOTACE_MSMT_PODKLAD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863"/>
            <a:ext cx="9144000" cy="9141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47864" y="2924944"/>
            <a:ext cx="38968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387478"/>
                </a:solidFill>
              </a:rPr>
              <a:t>kořeny</a:t>
            </a:r>
            <a:r>
              <a:rPr lang="en-US" sz="2200" b="1" dirty="0">
                <a:solidFill>
                  <a:srgbClr val="387478"/>
                </a:solidFill>
              </a:rPr>
              <a:t>, </a:t>
            </a:r>
            <a:r>
              <a:rPr lang="en-US" sz="2200" b="1" dirty="0" err="1">
                <a:solidFill>
                  <a:srgbClr val="387478"/>
                </a:solidFill>
              </a:rPr>
              <a:t>smysl</a:t>
            </a:r>
            <a:r>
              <a:rPr lang="en-US" sz="2200" b="1" dirty="0">
                <a:solidFill>
                  <a:srgbClr val="387478"/>
                </a:solidFill>
              </a:rPr>
              <a:t>, </a:t>
            </a:r>
            <a:r>
              <a:rPr lang="en-US" sz="2200" b="1" dirty="0" err="1">
                <a:solidFill>
                  <a:srgbClr val="387478"/>
                </a:solidFill>
              </a:rPr>
              <a:t>reakce</a:t>
            </a:r>
            <a:r>
              <a:rPr lang="en-US" sz="2200" b="1" dirty="0">
                <a:solidFill>
                  <a:srgbClr val="387478"/>
                </a:solidFill>
              </a:rPr>
              <a:t>, </a:t>
            </a:r>
            <a:r>
              <a:rPr lang="en-US" sz="2200" b="1" dirty="0" err="1">
                <a:solidFill>
                  <a:srgbClr val="387478"/>
                </a:solidFill>
              </a:rPr>
              <a:t>inspirace</a:t>
            </a:r>
            <a:endParaRPr lang="en-US" sz="2200" b="1" dirty="0">
              <a:solidFill>
                <a:srgbClr val="387478"/>
              </a:solidFill>
            </a:endParaRPr>
          </a:p>
        </p:txBody>
      </p:sp>
      <p:pic>
        <p:nvPicPr>
          <p:cNvPr id="6" name="Picture 5" descr="Screen shot 2013-01-28 at 23.57.3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952328" cy="3414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/>
          <p:nvPr/>
        </p:nvSpPr>
        <p:spPr>
          <a:xfrm>
            <a:off x="179512" y="548680"/>
            <a:ext cx="878497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 smtClean="0"/>
          </a:p>
          <a:p>
            <a:r>
              <a:rPr lang="cs-CZ" sz="2200" b="1" dirty="0" smtClean="0"/>
              <a:t>			P.P.U.</a:t>
            </a:r>
          </a:p>
          <a:p>
            <a:r>
              <a:rPr lang="cs-CZ" sz="2200" dirty="0" smtClean="0"/>
              <a:t>			vzory na západě</a:t>
            </a:r>
          </a:p>
          <a:p>
            <a:r>
              <a:rPr lang="cs-CZ" sz="2200" dirty="0" smtClean="0"/>
              <a:t>			autentičnost projevu, energie</a:t>
            </a:r>
          </a:p>
          <a:p>
            <a:r>
              <a:rPr lang="cs-CZ" sz="2200" dirty="0" smtClean="0"/>
              <a:t>			estetická odlišnost od standardů</a:t>
            </a:r>
          </a:p>
          <a:p>
            <a:r>
              <a:rPr lang="cs-CZ" sz="2200" dirty="0" smtClean="0"/>
              <a:t>			Jirous, umělecký vedoucí PPU formuluje</a:t>
            </a:r>
            <a:br>
              <a:rPr lang="cs-CZ" sz="2200" dirty="0" smtClean="0"/>
            </a:br>
            <a:r>
              <a:rPr lang="cs-CZ" sz="2200" dirty="0" smtClean="0"/>
              <a:t> </a:t>
            </a:r>
            <a:r>
              <a:rPr lang="cs-CZ" sz="2200" dirty="0"/>
              <a:t>	</a:t>
            </a:r>
            <a:r>
              <a:rPr lang="cs-CZ" sz="2200" dirty="0" smtClean="0"/>
              <a:t>		programový text </a:t>
            </a:r>
            <a:br>
              <a:rPr lang="cs-CZ" sz="2200" dirty="0" smtClean="0"/>
            </a:br>
            <a:r>
              <a:rPr lang="cs-CZ" sz="2200" dirty="0" smtClean="0"/>
              <a:t>			</a:t>
            </a:r>
            <a:r>
              <a:rPr lang="cs-CZ" sz="2200" b="1" dirty="0" smtClean="0"/>
              <a:t>"Zpráva o třetím hudebním obrození"</a:t>
            </a:r>
          </a:p>
          <a:p>
            <a:r>
              <a:rPr lang="cs-CZ" sz="2200" b="1" dirty="0" smtClean="0"/>
              <a:t>			underground </a:t>
            </a:r>
            <a:r>
              <a:rPr lang="cs-CZ" sz="2200" dirty="0" smtClean="0"/>
              <a:t>- svobodný na establishmentu </a:t>
            </a:r>
            <a:br>
              <a:rPr lang="cs-CZ" sz="2200" dirty="0" smtClean="0"/>
            </a:br>
            <a:r>
              <a:rPr lang="cs-CZ" sz="2200" dirty="0" smtClean="0"/>
              <a:t>			nezávislý proud, pohrdání autoritami státu</a:t>
            </a:r>
            <a:endParaRPr lang="cs-CZ" sz="2200" dirty="0"/>
          </a:p>
          <a:p>
            <a:endParaRPr lang="cs-CZ" i="1" dirty="0"/>
          </a:p>
          <a:p>
            <a:r>
              <a:rPr lang="en-US" i="1" dirty="0" smtClean="0"/>
              <a:t>„</a:t>
            </a:r>
            <a:r>
              <a:rPr lang="en-US" i="1" dirty="0" err="1"/>
              <a:t>Jakmile</a:t>
            </a:r>
            <a:r>
              <a:rPr lang="en-US" i="1" dirty="0"/>
              <a:t> </a:t>
            </a:r>
            <a:r>
              <a:rPr lang="en-US" i="1" dirty="0" err="1"/>
              <a:t>položí</a:t>
            </a:r>
            <a:r>
              <a:rPr lang="en-US" i="1" dirty="0"/>
              <a:t> </a:t>
            </a:r>
            <a:r>
              <a:rPr lang="en-US" i="1" dirty="0" err="1"/>
              <a:t>ďábel</a:t>
            </a:r>
            <a:r>
              <a:rPr lang="en-US" i="1" dirty="0"/>
              <a:t> (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dnes</a:t>
            </a:r>
            <a:r>
              <a:rPr lang="en-US" i="1" dirty="0"/>
              <a:t> </a:t>
            </a:r>
            <a:r>
              <a:rPr lang="en-US" i="1" dirty="0" err="1"/>
              <a:t>mluví</a:t>
            </a:r>
            <a:r>
              <a:rPr lang="en-US" i="1" dirty="0"/>
              <a:t> </a:t>
            </a:r>
            <a:r>
              <a:rPr lang="en-US" i="1" dirty="0" err="1"/>
              <a:t>ústy</a:t>
            </a:r>
            <a:r>
              <a:rPr lang="en-US" i="1" dirty="0"/>
              <a:t> </a:t>
            </a:r>
            <a:r>
              <a:rPr lang="en-US" i="1" dirty="0" err="1"/>
              <a:t>establishmentu</a:t>
            </a:r>
            <a:r>
              <a:rPr lang="en-US" i="1" dirty="0"/>
              <a:t>) </a:t>
            </a:r>
            <a:r>
              <a:rPr lang="en-US" i="1" dirty="0" err="1"/>
              <a:t>první</a:t>
            </a:r>
            <a:r>
              <a:rPr lang="en-US" i="1" dirty="0"/>
              <a:t> </a:t>
            </a:r>
            <a:r>
              <a:rPr lang="en-US" i="1" dirty="0" err="1"/>
              <a:t>podmínku</a:t>
            </a:r>
            <a:r>
              <a:rPr lang="en-US" i="1" dirty="0"/>
              <a:t>, </a:t>
            </a:r>
            <a:r>
              <a:rPr lang="en-US" i="1" dirty="0" err="1"/>
              <a:t>přistříhněte</a:t>
            </a:r>
            <a:r>
              <a:rPr lang="en-US" i="1" dirty="0"/>
              <a:t> </a:t>
            </a:r>
            <a:r>
              <a:rPr lang="en-US" i="1" dirty="0" err="1"/>
              <a:t>si</a:t>
            </a:r>
            <a:r>
              <a:rPr lang="en-US" i="1" dirty="0"/>
              <a:t> </a:t>
            </a:r>
            <a:r>
              <a:rPr lang="en-US" i="1" dirty="0" err="1"/>
              <a:t>vlasy</a:t>
            </a:r>
            <a:r>
              <a:rPr lang="en-US" i="1" dirty="0"/>
              <a:t>, </a:t>
            </a:r>
            <a:r>
              <a:rPr lang="en-US" i="1" dirty="0" err="1"/>
              <a:t>jenom</a:t>
            </a:r>
            <a:r>
              <a:rPr lang="en-US" i="1" dirty="0"/>
              <a:t> </a:t>
            </a:r>
            <a:r>
              <a:rPr lang="en-US" i="1" dirty="0" err="1"/>
              <a:t>tak</a:t>
            </a:r>
            <a:r>
              <a:rPr lang="en-US" i="1" dirty="0"/>
              <a:t> </a:t>
            </a:r>
            <a:r>
              <a:rPr lang="en-US" i="1" dirty="0" err="1"/>
              <a:t>trošku</a:t>
            </a:r>
            <a:r>
              <a:rPr lang="en-US" i="1" dirty="0"/>
              <a:t>, a </a:t>
            </a:r>
            <a:r>
              <a:rPr lang="en-US" i="1" dirty="0" err="1"/>
              <a:t>budete</a:t>
            </a:r>
            <a:r>
              <a:rPr lang="en-US" i="1" dirty="0"/>
              <a:t> </a:t>
            </a:r>
            <a:r>
              <a:rPr lang="en-US" i="1" dirty="0" err="1"/>
              <a:t>moci</a:t>
            </a:r>
            <a:r>
              <a:rPr lang="en-US" i="1" dirty="0"/>
              <a:t> </a:t>
            </a:r>
            <a:r>
              <a:rPr lang="en-US" i="1" dirty="0" err="1"/>
              <a:t>hrát</a:t>
            </a:r>
            <a:r>
              <a:rPr lang="en-US" i="1" dirty="0"/>
              <a:t>, je </a:t>
            </a:r>
            <a:r>
              <a:rPr lang="en-US" i="1" dirty="0" err="1"/>
              <a:t>třeba</a:t>
            </a:r>
            <a:r>
              <a:rPr lang="en-US" i="1" dirty="0"/>
              <a:t> </a:t>
            </a:r>
            <a:r>
              <a:rPr lang="en-US" i="1" dirty="0" err="1"/>
              <a:t>říct</a:t>
            </a:r>
            <a:r>
              <a:rPr lang="en-US" i="1" dirty="0"/>
              <a:t> ne. </a:t>
            </a:r>
            <a:r>
              <a:rPr lang="en-US" i="1" dirty="0" err="1"/>
              <a:t>Jakmile</a:t>
            </a:r>
            <a:r>
              <a:rPr lang="en-US" i="1" dirty="0"/>
              <a:t> </a:t>
            </a:r>
            <a:r>
              <a:rPr lang="en-US" i="1" dirty="0" err="1"/>
              <a:t>ďábel</a:t>
            </a:r>
            <a:r>
              <a:rPr lang="en-US" i="1" dirty="0"/>
              <a:t> (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dnes</a:t>
            </a:r>
            <a:r>
              <a:rPr lang="en-US" i="1" dirty="0"/>
              <a:t> </a:t>
            </a:r>
            <a:r>
              <a:rPr lang="en-US" i="1" dirty="0" err="1"/>
              <a:t>mluví</a:t>
            </a:r>
            <a:r>
              <a:rPr lang="en-US" i="1" dirty="0"/>
              <a:t> </a:t>
            </a:r>
            <a:r>
              <a:rPr lang="en-US" i="1" dirty="0" err="1"/>
              <a:t>ústy</a:t>
            </a:r>
            <a:r>
              <a:rPr lang="en-US" i="1" dirty="0"/>
              <a:t> </a:t>
            </a:r>
            <a:r>
              <a:rPr lang="en-US" i="1" dirty="0" err="1"/>
              <a:t>establishmentu</a:t>
            </a:r>
            <a:r>
              <a:rPr lang="en-US" i="1" dirty="0"/>
              <a:t>) </a:t>
            </a:r>
            <a:r>
              <a:rPr lang="en-US" i="1" dirty="0" err="1"/>
              <a:t>řekne</a:t>
            </a:r>
            <a:r>
              <a:rPr lang="en-US" i="1" dirty="0"/>
              <a:t> - </a:t>
            </a:r>
            <a:r>
              <a:rPr lang="en-US" i="1" dirty="0" err="1"/>
              <a:t>změnte</a:t>
            </a:r>
            <a:r>
              <a:rPr lang="en-US" i="1" dirty="0"/>
              <a:t> </a:t>
            </a:r>
            <a:r>
              <a:rPr lang="en-US" i="1" dirty="0" err="1"/>
              <a:t>si</a:t>
            </a:r>
            <a:r>
              <a:rPr lang="en-US" i="1" dirty="0"/>
              <a:t> </a:t>
            </a:r>
            <a:r>
              <a:rPr lang="en-US" i="1" dirty="0" err="1"/>
              <a:t>název</a:t>
            </a:r>
            <a:r>
              <a:rPr lang="en-US" i="1" dirty="0"/>
              <a:t> a </a:t>
            </a:r>
            <a:r>
              <a:rPr lang="en-US" i="1" dirty="0" err="1"/>
              <a:t>budete</a:t>
            </a:r>
            <a:r>
              <a:rPr lang="en-US" i="1" dirty="0"/>
              <a:t> </a:t>
            </a:r>
            <a:r>
              <a:rPr lang="en-US" i="1" dirty="0" err="1"/>
              <a:t>moci</a:t>
            </a:r>
            <a:r>
              <a:rPr lang="en-US" i="1" dirty="0"/>
              <a:t> </a:t>
            </a:r>
            <a:r>
              <a:rPr lang="en-US" i="1" dirty="0" err="1"/>
              <a:t>hrát</a:t>
            </a:r>
            <a:r>
              <a:rPr lang="en-US" i="1" dirty="0"/>
              <a:t> </a:t>
            </a:r>
            <a:r>
              <a:rPr lang="en-US" i="1" dirty="0" err="1"/>
              <a:t>dál</a:t>
            </a:r>
            <a:r>
              <a:rPr lang="en-US" i="1" dirty="0"/>
              <a:t> to, co </a:t>
            </a:r>
            <a:r>
              <a:rPr lang="en-US" i="1" dirty="0" err="1"/>
              <a:t>hrajete</a:t>
            </a:r>
            <a:r>
              <a:rPr lang="en-US" i="1" dirty="0"/>
              <a:t>, je </a:t>
            </a:r>
            <a:r>
              <a:rPr lang="en-US" i="1" dirty="0" err="1"/>
              <a:t>třeba</a:t>
            </a:r>
            <a:r>
              <a:rPr lang="en-US" i="1" dirty="0"/>
              <a:t> </a:t>
            </a:r>
            <a:r>
              <a:rPr lang="en-US" i="1" dirty="0" err="1"/>
              <a:t>řici</a:t>
            </a:r>
            <a:r>
              <a:rPr lang="en-US" i="1" dirty="0"/>
              <a:t> - ne, </a:t>
            </a:r>
            <a:r>
              <a:rPr lang="en-US" i="1" dirty="0" err="1"/>
              <a:t>nebudeme</a:t>
            </a:r>
            <a:r>
              <a:rPr lang="en-US" i="1" dirty="0"/>
              <a:t> </a:t>
            </a:r>
            <a:r>
              <a:rPr lang="en-US" i="1" dirty="0" err="1"/>
              <a:t>tedy</a:t>
            </a:r>
            <a:r>
              <a:rPr lang="en-US" i="1" dirty="0"/>
              <a:t> </a:t>
            </a:r>
            <a:r>
              <a:rPr lang="en-US" i="1" dirty="0" err="1"/>
              <a:t>hrát</a:t>
            </a:r>
            <a:r>
              <a:rPr lang="en-US" i="1" dirty="0"/>
              <a:t>.</a:t>
            </a:r>
            <a:r>
              <a:rPr lang="en-US" i="1" dirty="0" smtClean="0"/>
              <a:t>“</a:t>
            </a:r>
          </a:p>
          <a:p>
            <a:endParaRPr lang="en-US" i="1" dirty="0"/>
          </a:p>
          <a:p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31487" r="35647" b="29220"/>
          <a:stretch/>
        </p:blipFill>
        <p:spPr>
          <a:xfrm>
            <a:off x="251520" y="1124744"/>
            <a:ext cx="2520280" cy="2910670"/>
          </a:xfrm>
          <a:prstGeom prst="rect">
            <a:avLst/>
          </a:prstGeom>
        </p:spPr>
      </p:pic>
      <p:sp>
        <p:nvSpPr>
          <p:cNvPr id="4" name="Obdélník 1"/>
          <p:cNvSpPr/>
          <p:nvPr/>
        </p:nvSpPr>
        <p:spPr>
          <a:xfrm>
            <a:off x="251520" y="5411450"/>
            <a:ext cx="78488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200" dirty="0" smtClean="0"/>
              <a:t>PPU absolvovali jedny přehrávky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odmítají se podřizovat, tlak narůstá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přesun na periferii, venkovské sály, "soukromé oslavy" - svatby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3332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/>
          <p:nvPr/>
        </p:nvSpPr>
        <p:spPr>
          <a:xfrm>
            <a:off x="179512" y="188640"/>
            <a:ext cx="655272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500" b="1" dirty="0" smtClean="0">
                <a:solidFill>
                  <a:srgbClr val="FFFFFF"/>
                </a:solidFill>
              </a:rPr>
              <a:t>PROCES S UNDERGROUNDEM</a:t>
            </a:r>
            <a:endParaRPr lang="cs-CZ" sz="3500" b="1" dirty="0">
              <a:solidFill>
                <a:srgbClr val="FFFFFF"/>
              </a:solidFill>
            </a:endParaRPr>
          </a:p>
        </p:txBody>
      </p:sp>
      <p:sp>
        <p:nvSpPr>
          <p:cNvPr id="4" name="Obdélník 1"/>
          <p:cNvSpPr/>
          <p:nvPr/>
        </p:nvSpPr>
        <p:spPr>
          <a:xfrm>
            <a:off x="251520" y="4077072"/>
            <a:ext cx="83529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Normalizační režim v roce 1976 připravuje demonstrativní zásah - lekci </a:t>
            </a:r>
          </a:p>
          <a:p>
            <a:r>
              <a:rPr lang="cs-CZ" sz="2200" dirty="0" smtClean="0"/>
              <a:t>nečeká potíže</a:t>
            </a:r>
          </a:p>
          <a:p>
            <a:endParaRPr lang="cs-CZ" sz="2200" dirty="0" smtClean="0"/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únor 1976 zatčení 20 osob z okruhu undergroundu </a:t>
            </a:r>
          </a:p>
          <a:p>
            <a:pPr marL="342900" indent="-342900">
              <a:buFont typeface="Arial"/>
              <a:buChar char="•"/>
            </a:pPr>
            <a:r>
              <a:rPr lang="cs-CZ" sz="2200" b="1" dirty="0" smtClean="0"/>
              <a:t>mediální kampaň </a:t>
            </a:r>
            <a:r>
              <a:rPr lang="cs-CZ" sz="2200" dirty="0" smtClean="0"/>
              <a:t>- opilci, chuligáni, obscénní </a:t>
            </a:r>
            <a:r>
              <a:rPr lang="cs-CZ" sz="2200" dirty="0" err="1" smtClean="0"/>
              <a:t>hulváti</a:t>
            </a:r>
            <a:r>
              <a:rPr lang="cs-CZ" sz="2200" dirty="0" smtClean="0"/>
              <a:t> ... atd. </a:t>
            </a:r>
            <a:endParaRPr lang="cs-CZ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052736"/>
            <a:ext cx="4032448" cy="2721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976" y="306896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Druhý</a:t>
            </a:r>
            <a:r>
              <a:rPr lang="en-US" dirty="0"/>
              <a:t> festival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kultury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 smtClean="0"/>
              <a:t>Bojanovicích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3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1052736"/>
            <a:ext cx="7704856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Po schůzce s </a:t>
            </a:r>
            <a:r>
              <a:rPr lang="cs-CZ" sz="2200" dirty="0" err="1" smtClean="0"/>
              <a:t>Jirousem</a:t>
            </a:r>
            <a:r>
              <a:rPr lang="cs-CZ" sz="2200" dirty="0" smtClean="0"/>
              <a:t> se Havel staví na obranu hudebníků</a:t>
            </a:r>
          </a:p>
          <a:p>
            <a:r>
              <a:rPr lang="cs-CZ" sz="2200" dirty="0" smtClean="0"/>
              <a:t>odhodlán protestovat, </a:t>
            </a:r>
            <a:r>
              <a:rPr lang="cs-CZ" sz="2200" u="sng" dirty="0" smtClean="0"/>
              <a:t>proti režimu, který perzekuuje občany </a:t>
            </a:r>
            <a:br>
              <a:rPr lang="cs-CZ" sz="2200" u="sng" dirty="0" smtClean="0"/>
            </a:br>
            <a:r>
              <a:rPr lang="cs-CZ" sz="2200" u="sng" dirty="0" smtClean="0"/>
              <a:t>za svobodu projevu a ducha</a:t>
            </a:r>
          </a:p>
          <a:p>
            <a:endParaRPr lang="cs-CZ" sz="2200" dirty="0" smtClean="0"/>
          </a:p>
          <a:p>
            <a:r>
              <a:rPr lang="cs-CZ" sz="3000" b="1" dirty="0" smtClean="0"/>
              <a:t>PRŮBĚH PROCESU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představitelé odpůrců režimu se setkávají v budově soudu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atmosféra solidárnosti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sjednocení atomizovaných společenstev, ideových proudů </a:t>
            </a:r>
            <a:br>
              <a:rPr lang="cs-CZ" sz="2200" dirty="0" smtClean="0"/>
            </a:br>
            <a:r>
              <a:rPr lang="cs-CZ" sz="2200" dirty="0" smtClean="0"/>
              <a:t>s různými kořeny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osoby, které se angažovaly v 60. letech, normalizačním režimem vymazané z veřejného prostoru (spisovatelé, reformní komunisté z roku 1968, hudebníci, katolíci)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lidé se statusem „chráněných zvířat“</a:t>
            </a:r>
          </a:p>
          <a:p>
            <a:endParaRPr lang="cs-CZ" sz="2200" dirty="0"/>
          </a:p>
          <a:p>
            <a:r>
              <a:rPr lang="cs-CZ" sz="2200" dirty="0" smtClean="0"/>
              <a:t>spojující myšlenka: </a:t>
            </a:r>
            <a:br>
              <a:rPr lang="cs-CZ" sz="2200" dirty="0" smtClean="0"/>
            </a:br>
            <a:r>
              <a:rPr lang="cs-CZ" sz="2200" u="sng" dirty="0" smtClean="0"/>
              <a:t>útok na svobodu jednotlivce je útok na svobodu všech</a:t>
            </a:r>
            <a:endParaRPr lang="cs-CZ" sz="2200" u="sng" dirty="0"/>
          </a:p>
        </p:txBody>
      </p:sp>
    </p:spTree>
    <p:extLst>
      <p:ext uri="{BB962C8B-B14F-4D97-AF65-F5344CB8AC3E}">
        <p14:creationId xmlns:p14="http://schemas.microsoft.com/office/powerpoint/2010/main" val="257728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340768"/>
            <a:ext cx="6390456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v </a:t>
            </a:r>
            <a:r>
              <a:rPr lang="cs-CZ" sz="2200" b="1" dirty="0" err="1"/>
              <a:t>Pzni</a:t>
            </a:r>
            <a:r>
              <a:rPr lang="cs-CZ" sz="2200" dirty="0"/>
              <a:t> (červenec): Havelka, Skalický, Stárek</a:t>
            </a:r>
          </a:p>
          <a:p>
            <a:r>
              <a:rPr lang="cs-CZ" sz="2200" dirty="0"/>
              <a:t>v </a:t>
            </a:r>
            <a:r>
              <a:rPr lang="cs-CZ" sz="2200" b="1" dirty="0"/>
              <a:t>Praze</a:t>
            </a:r>
            <a:r>
              <a:rPr lang="cs-CZ" sz="2200" dirty="0"/>
              <a:t> (září): Zajíček, Karásek, Brabenec, Jirous</a:t>
            </a:r>
          </a:p>
          <a:p>
            <a:endParaRPr lang="cs-CZ" sz="2200" u="sng" dirty="0" smtClean="0"/>
          </a:p>
          <a:p>
            <a:r>
              <a:rPr lang="cs-CZ" sz="2200" u="sng" dirty="0" smtClean="0"/>
              <a:t>výsledky procesu</a:t>
            </a:r>
            <a:r>
              <a:rPr lang="cs-CZ" sz="2200" dirty="0" smtClean="0"/>
              <a:t>: </a:t>
            </a:r>
          </a:p>
          <a:p>
            <a:r>
              <a:rPr lang="cs-CZ" sz="2200" dirty="0" smtClean="0"/>
              <a:t>relativně nízké tresty</a:t>
            </a:r>
          </a:p>
          <a:p>
            <a:r>
              <a:rPr lang="cs-CZ" sz="2200" dirty="0" smtClean="0"/>
              <a:t>většina propuštěna z vazby</a:t>
            </a:r>
          </a:p>
          <a:p>
            <a:r>
              <a:rPr lang="cs-CZ" sz="2200" dirty="0" smtClean="0"/>
              <a:t>k soudu 4 osoby: Jirous (18 měsíců), </a:t>
            </a:r>
            <a:r>
              <a:rPr lang="en-US" sz="2200" dirty="0" err="1" smtClean="0"/>
              <a:t>Zajíček</a:t>
            </a:r>
            <a:r>
              <a:rPr lang="en-US" sz="2200" dirty="0" smtClean="0"/>
              <a:t> (1 </a:t>
            </a:r>
            <a:r>
              <a:rPr lang="en-US" sz="2200" dirty="0" err="1" smtClean="0"/>
              <a:t>rok</a:t>
            </a:r>
            <a:r>
              <a:rPr lang="en-US" sz="2200" dirty="0" smtClean="0"/>
              <a:t>), </a:t>
            </a:r>
          </a:p>
          <a:p>
            <a:r>
              <a:rPr lang="en-US" sz="2200" dirty="0" err="1"/>
              <a:t>Karásek</a:t>
            </a:r>
            <a:r>
              <a:rPr lang="en-US" sz="2200" dirty="0"/>
              <a:t> a </a:t>
            </a:r>
            <a:r>
              <a:rPr lang="en-US" sz="2200" dirty="0" err="1" smtClean="0"/>
              <a:t>Brabenec</a:t>
            </a:r>
            <a:r>
              <a:rPr lang="en-US" sz="2200" dirty="0" smtClean="0"/>
              <a:t> (8 </a:t>
            </a:r>
            <a:r>
              <a:rPr lang="en-US" sz="2200" dirty="0" err="1" smtClean="0"/>
              <a:t>měsíců</a:t>
            </a:r>
            <a:r>
              <a:rPr lang="en-US" sz="2200" dirty="0" smtClean="0"/>
              <a:t>)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cs-CZ" sz="2200" u="sng" dirty="0" smtClean="0"/>
              <a:t>Poznání </a:t>
            </a:r>
          </a:p>
          <a:p>
            <a:r>
              <a:rPr lang="cs-CZ" sz="2200" dirty="0" smtClean="0"/>
              <a:t>režim lze donutit k částečným ústupkům</a:t>
            </a:r>
          </a:p>
          <a:p>
            <a:r>
              <a:rPr lang="cs-CZ" sz="2200" dirty="0" smtClean="0"/>
              <a:t>začátek debat co dělat dále, zrod myšlenky </a:t>
            </a:r>
            <a:br>
              <a:rPr lang="cs-CZ" sz="2200" dirty="0" smtClean="0"/>
            </a:br>
            <a:r>
              <a:rPr lang="cs-CZ" sz="2200" dirty="0" smtClean="0"/>
              <a:t>na sepsání </a:t>
            </a:r>
            <a:r>
              <a:rPr lang="cs-CZ" sz="2200" b="1" dirty="0" smtClean="0"/>
              <a:t>petice</a:t>
            </a:r>
            <a:r>
              <a:rPr lang="cs-CZ" sz="2200" dirty="0" smtClean="0"/>
              <a:t> (ústavní svoboda)</a:t>
            </a:r>
            <a:endParaRPr lang="cs-CZ" sz="2200" dirty="0"/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164843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b="1" dirty="0">
                <a:solidFill>
                  <a:srgbClr val="FFFFFF"/>
                </a:solidFill>
              </a:rPr>
              <a:t>PROCES</a:t>
            </a:r>
            <a:r>
              <a:rPr lang="cs-CZ" sz="35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601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27 at 14.47.5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4564747" cy="4968552"/>
          </a:xfrm>
          <a:prstGeom prst="rect">
            <a:avLst/>
          </a:prstGeom>
        </p:spPr>
      </p:pic>
      <p:pic>
        <p:nvPicPr>
          <p:cNvPr id="3" name="Picture 2" descr="Screen shot 2013-01-27 at 14.47.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16"/>
            <a:ext cx="3831708" cy="6165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960" y="908720"/>
            <a:ext cx="3310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Zpráva</a:t>
            </a:r>
            <a:r>
              <a:rPr lang="en-US" dirty="0"/>
              <a:t> o </a:t>
            </a:r>
            <a:r>
              <a:rPr lang="en-US" dirty="0" err="1"/>
              <a:t>procesu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KSČ.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6309320"/>
            <a:ext cx="6763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ZDROJ:Výstava</a:t>
            </a:r>
            <a:r>
              <a:rPr lang="en-US" sz="1600" dirty="0"/>
              <a:t> „</a:t>
            </a:r>
            <a:r>
              <a:rPr lang="en-US" sz="1600" dirty="0" err="1"/>
              <a:t>Souhlasím</a:t>
            </a:r>
            <a:r>
              <a:rPr lang="en-US" sz="1600" dirty="0"/>
              <a:t> s </a:t>
            </a:r>
            <a:r>
              <a:rPr lang="en-US" sz="1600" dirty="0" err="1"/>
              <a:t>Prohlášením</a:t>
            </a:r>
            <a:r>
              <a:rPr lang="en-US" sz="1600" dirty="0"/>
              <a:t> </a:t>
            </a:r>
            <a:r>
              <a:rPr lang="en-US" sz="1600" dirty="0" err="1"/>
              <a:t>Charty</a:t>
            </a:r>
            <a:r>
              <a:rPr lang="en-US" sz="1600" dirty="0"/>
              <a:t> 77 z 1. 1. 1977, </a:t>
            </a:r>
            <a:r>
              <a:rPr lang="en-US" sz="1600" dirty="0" err="1"/>
              <a:t>www.ustrcr.cz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27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/>
          <p:nvPr/>
        </p:nvSpPr>
        <p:spPr>
          <a:xfrm>
            <a:off x="395536" y="188640"/>
            <a:ext cx="28337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b="1" dirty="0" smtClean="0">
                <a:solidFill>
                  <a:srgbClr val="FFFFFF"/>
                </a:solidFill>
              </a:rPr>
              <a:t>ZROD CHARTY</a:t>
            </a:r>
          </a:p>
        </p:txBody>
      </p:sp>
      <p:sp>
        <p:nvSpPr>
          <p:cNvPr id="3" name="Obdélník 1"/>
          <p:cNvSpPr/>
          <p:nvPr/>
        </p:nvSpPr>
        <p:spPr>
          <a:xfrm>
            <a:off x="467544" y="1124744"/>
            <a:ext cx="8064896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Oproti předchozím činům se nemá jednat o petici podporující konkrétní osobu, politicky program, má být </a:t>
            </a:r>
            <a:r>
              <a:rPr lang="cs-CZ" sz="2200" b="1" dirty="0" smtClean="0"/>
              <a:t>STANOVISKEM</a:t>
            </a:r>
          </a:p>
          <a:p>
            <a:r>
              <a:rPr lang="cs-CZ" sz="2200" dirty="0" smtClean="0"/>
              <a:t>nemá být jednorázovým aktem, ale </a:t>
            </a:r>
            <a:br>
              <a:rPr lang="cs-CZ" sz="2200" dirty="0" smtClean="0"/>
            </a:br>
            <a:r>
              <a:rPr lang="cs-CZ" sz="2200" b="1" dirty="0" smtClean="0"/>
              <a:t>HNUTÍM, OPOZICÍ NOVÉHO TYPU</a:t>
            </a:r>
          </a:p>
          <a:p>
            <a:endParaRPr lang="cs-CZ" sz="2200" dirty="0" smtClean="0"/>
          </a:p>
          <a:p>
            <a:r>
              <a:rPr lang="cs-CZ" sz="2200" dirty="0" smtClean="0"/>
              <a:t>první schůzka - byt překladatele Jaroslava </a:t>
            </a:r>
            <a:r>
              <a:rPr lang="cs-CZ" sz="2200" dirty="0" err="1" smtClean="0"/>
              <a:t>Kořána</a:t>
            </a:r>
            <a:endParaRPr lang="cs-CZ" sz="2200" dirty="0" smtClean="0"/>
          </a:p>
          <a:p>
            <a:r>
              <a:rPr lang="cs-CZ" sz="2200" b="1" dirty="0" smtClean="0"/>
              <a:t>Havel, Vaculík, Uhl, Kohout, Mlynář, Landovský </a:t>
            </a:r>
          </a:p>
          <a:p>
            <a:endParaRPr lang="cs-CZ" sz="2200" dirty="0" smtClean="0"/>
          </a:p>
          <a:p>
            <a:r>
              <a:rPr lang="cs-CZ" sz="2200" dirty="0" smtClean="0"/>
              <a:t>Autorem textu </a:t>
            </a:r>
            <a:r>
              <a:rPr lang="cs-CZ" sz="2200" b="1" dirty="0" smtClean="0"/>
              <a:t>Václav Havel</a:t>
            </a:r>
          </a:p>
          <a:p>
            <a:r>
              <a:rPr lang="cs-CZ" sz="2200" dirty="0" smtClean="0"/>
              <a:t>stylistické úpravy </a:t>
            </a:r>
            <a:r>
              <a:rPr lang="cs-CZ" sz="2200" b="1" dirty="0" smtClean="0"/>
              <a:t>Ludvík Vaculík</a:t>
            </a:r>
          </a:p>
          <a:p>
            <a:r>
              <a:rPr lang="cs-CZ" sz="2200" dirty="0" smtClean="0"/>
              <a:t>textové úpravy, název dokumentu </a:t>
            </a:r>
            <a:r>
              <a:rPr lang="cs-CZ" sz="2200" b="1" dirty="0" smtClean="0"/>
              <a:t>Pavel Kohout</a:t>
            </a:r>
          </a:p>
          <a:p>
            <a:endParaRPr lang="cs-CZ" sz="2200" dirty="0" smtClean="0"/>
          </a:p>
          <a:p>
            <a:r>
              <a:rPr lang="cs-CZ" sz="2200" dirty="0" err="1" smtClean="0"/>
              <a:t>StB</a:t>
            </a:r>
            <a:r>
              <a:rPr lang="cs-CZ" sz="2200" dirty="0" smtClean="0"/>
              <a:t> je s přípravami obeznámena, </a:t>
            </a:r>
            <a:r>
              <a:rPr lang="cs-CZ" sz="2200" b="1" dirty="0" smtClean="0"/>
              <a:t>nezná </a:t>
            </a:r>
            <a:r>
              <a:rPr lang="cs-CZ" sz="2200" dirty="0" smtClean="0"/>
              <a:t>však</a:t>
            </a:r>
            <a:r>
              <a:rPr lang="cs-CZ" sz="2200" b="1" dirty="0" smtClean="0"/>
              <a:t> text </a:t>
            </a:r>
            <a:r>
              <a:rPr lang="cs-CZ" sz="2200" dirty="0" smtClean="0"/>
              <a:t>prohlášení </a:t>
            </a:r>
            <a:br>
              <a:rPr lang="cs-CZ" sz="2200" dirty="0" smtClean="0"/>
            </a:br>
            <a:r>
              <a:rPr lang="cs-CZ" sz="2200" dirty="0" smtClean="0"/>
              <a:t>a </a:t>
            </a:r>
            <a:r>
              <a:rPr lang="cs-CZ" sz="2200" b="1" dirty="0" smtClean="0"/>
              <a:t>seznam</a:t>
            </a:r>
            <a:r>
              <a:rPr lang="cs-CZ" sz="2200" dirty="0" smtClean="0"/>
              <a:t> signatářů</a:t>
            </a:r>
          </a:p>
          <a:p>
            <a:r>
              <a:rPr lang="cs-CZ" sz="2200" dirty="0" smtClean="0"/>
              <a:t> </a:t>
            </a:r>
            <a:endParaRPr lang="cs-CZ" sz="2200" dirty="0"/>
          </a:p>
        </p:txBody>
      </p:sp>
      <p:pic>
        <p:nvPicPr>
          <p:cNvPr id="4" name="Picture 3" descr="Screen shot 2013-01-28 at 17.47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412776"/>
            <a:ext cx="1282304" cy="171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01-28 at 17.47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25144"/>
            <a:ext cx="1314709" cy="158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01-28 at 17.47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212976"/>
            <a:ext cx="1316730" cy="144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15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9334" r="12628"/>
          <a:stretch/>
        </p:blipFill>
        <p:spPr>
          <a:xfrm>
            <a:off x="683568" y="1052736"/>
            <a:ext cx="7294652" cy="489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66361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Pracovní</a:t>
            </a:r>
            <a:r>
              <a:rPr lang="en-US" dirty="0"/>
              <a:t> </a:t>
            </a:r>
            <a:r>
              <a:rPr lang="en-US" dirty="0" err="1"/>
              <a:t>verze</a:t>
            </a:r>
            <a:r>
              <a:rPr lang="en-US" dirty="0"/>
              <a:t> </a:t>
            </a:r>
            <a:r>
              <a:rPr lang="en-US" dirty="0" err="1"/>
              <a:t>rodícího</a:t>
            </a:r>
            <a:r>
              <a:rPr lang="en-US" dirty="0"/>
              <a:t> se </a:t>
            </a:r>
            <a:r>
              <a:rPr lang="en-US" dirty="0" err="1"/>
              <a:t>dokumentu</a:t>
            </a:r>
            <a:r>
              <a:rPr lang="en-US" dirty="0"/>
              <a:t> </a:t>
            </a:r>
            <a:r>
              <a:rPr lang="en-US" dirty="0" err="1"/>
              <a:t>Prohlášení</a:t>
            </a:r>
            <a:r>
              <a:rPr lang="en-US" dirty="0"/>
              <a:t>,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názvu</a:t>
            </a:r>
            <a:r>
              <a:rPr lang="en-US" dirty="0"/>
              <a:t>, </a:t>
            </a:r>
            <a:r>
              <a:rPr lang="en-US" dirty="0" smtClean="0"/>
              <a:t>se </a:t>
            </a:r>
            <a:r>
              <a:rPr lang="en-US" dirty="0" err="1"/>
              <a:t>vpisy</a:t>
            </a:r>
            <a:r>
              <a:rPr lang="en-US" dirty="0"/>
              <a:t> </a:t>
            </a:r>
            <a:r>
              <a:rPr lang="en-US" dirty="0" err="1"/>
              <a:t>autorů</a:t>
            </a:r>
            <a:r>
              <a:rPr lang="en-US" dirty="0"/>
              <a:t>. </a:t>
            </a:r>
            <a:r>
              <a:rPr lang="en-US" dirty="0" err="1" smtClean="0"/>
              <a:t>Barevné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perem</a:t>
            </a:r>
            <a:r>
              <a:rPr lang="en-US" dirty="0"/>
              <a:t> </a:t>
            </a:r>
            <a:r>
              <a:rPr lang="en-US" dirty="0" err="1" smtClean="0"/>
              <a:t>vepsal</a:t>
            </a:r>
            <a:r>
              <a:rPr lang="en-US" dirty="0" smtClean="0"/>
              <a:t> </a:t>
            </a:r>
            <a:r>
              <a:rPr lang="en-US" dirty="0" err="1" smtClean="0"/>
              <a:t>Václav</a:t>
            </a:r>
            <a:r>
              <a:rPr lang="en-US" dirty="0" smtClean="0"/>
              <a:t> </a:t>
            </a:r>
            <a:r>
              <a:rPr lang="en-US" dirty="0"/>
              <a:t>Havel, </a:t>
            </a:r>
            <a:r>
              <a:rPr lang="en-US" dirty="0" err="1"/>
              <a:t>tužkou</a:t>
            </a:r>
            <a:r>
              <a:rPr lang="en-US" dirty="0"/>
              <a:t> </a:t>
            </a:r>
            <a:r>
              <a:rPr lang="en-US" dirty="0" err="1"/>
              <a:t>Pavel</a:t>
            </a:r>
            <a:r>
              <a:rPr lang="en-US" dirty="0"/>
              <a:t> </a:t>
            </a:r>
            <a:r>
              <a:rPr lang="en-US" dirty="0" err="1" smtClean="0"/>
              <a:t>Kohout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7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208912" cy="39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SMYSL CHARTY</a:t>
            </a:r>
          </a:p>
          <a:p>
            <a:endParaRPr lang="en-US" sz="3500" b="1" dirty="0" smtClean="0">
              <a:solidFill>
                <a:srgbClr val="FFFFFF"/>
              </a:solidFill>
            </a:endParaRPr>
          </a:p>
          <a:p>
            <a:r>
              <a:rPr lang="en-US" dirty="0" smtClean="0"/>
              <a:t>„</a:t>
            </a:r>
            <a:r>
              <a:rPr lang="en-US" i="1" dirty="0" err="1"/>
              <a:t>Upozorňovat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různé</a:t>
            </a:r>
            <a:r>
              <a:rPr lang="en-US" i="1" dirty="0"/>
              <a:t> </a:t>
            </a:r>
            <a:r>
              <a:rPr lang="en-US" i="1" dirty="0" err="1"/>
              <a:t>konkrétní</a:t>
            </a:r>
            <a:r>
              <a:rPr lang="en-US" i="1" dirty="0"/>
              <a:t> </a:t>
            </a:r>
            <a:r>
              <a:rPr lang="en-US" i="1" dirty="0" err="1"/>
              <a:t>případy</a:t>
            </a:r>
            <a:r>
              <a:rPr lang="en-US" i="1" dirty="0"/>
              <a:t> </a:t>
            </a:r>
            <a:r>
              <a:rPr lang="en-US" i="1" dirty="0" err="1"/>
              <a:t>porušování</a:t>
            </a:r>
            <a:r>
              <a:rPr lang="en-US" i="1" dirty="0"/>
              <a:t> </a:t>
            </a:r>
            <a:r>
              <a:rPr lang="en-US" i="1" dirty="0" err="1"/>
              <a:t>lidských</a:t>
            </a:r>
            <a:r>
              <a:rPr lang="en-US" i="1" dirty="0"/>
              <a:t> a </a:t>
            </a:r>
            <a:r>
              <a:rPr lang="en-US" i="1" dirty="0" err="1"/>
              <a:t>občanských</a:t>
            </a:r>
            <a:r>
              <a:rPr lang="en-US" i="1" dirty="0"/>
              <a:t> </a:t>
            </a:r>
            <a:r>
              <a:rPr lang="en-US" i="1" dirty="0" err="1"/>
              <a:t>práv</a:t>
            </a:r>
            <a:r>
              <a:rPr lang="en-US" i="1" dirty="0"/>
              <a:t>, </a:t>
            </a:r>
            <a:r>
              <a:rPr lang="en-US" i="1" dirty="0" err="1"/>
              <a:t>připravovat</a:t>
            </a:r>
            <a:r>
              <a:rPr lang="en-US" i="1" dirty="0"/>
              <a:t>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u="sng" dirty="0" err="1"/>
              <a:t>dokumentaci</a:t>
            </a:r>
            <a:r>
              <a:rPr lang="en-US" i="1" u="sng" dirty="0"/>
              <a:t>, </a:t>
            </a:r>
            <a:r>
              <a:rPr lang="en-US" i="1" u="sng" dirty="0" err="1"/>
              <a:t>navrhovat</a:t>
            </a:r>
            <a:r>
              <a:rPr lang="en-US" i="1" u="sng" dirty="0"/>
              <a:t> </a:t>
            </a:r>
            <a:r>
              <a:rPr lang="en-US" i="1" u="sng" dirty="0" err="1"/>
              <a:t>řešení</a:t>
            </a:r>
            <a:r>
              <a:rPr lang="en-US" i="1" dirty="0"/>
              <a:t>, </a:t>
            </a:r>
            <a:r>
              <a:rPr lang="en-US" i="1" dirty="0" err="1" smtClean="0"/>
              <a:t>předkládat</a:t>
            </a:r>
            <a:r>
              <a:rPr lang="en-US" i="1" dirty="0" smtClean="0"/>
              <a:t> </a:t>
            </a:r>
            <a:r>
              <a:rPr lang="en-US" i="1" dirty="0" err="1" smtClean="0"/>
              <a:t>různé</a:t>
            </a:r>
            <a:r>
              <a:rPr lang="en-US" i="1" dirty="0" smtClean="0"/>
              <a:t> </a:t>
            </a:r>
            <a:r>
              <a:rPr lang="en-US" i="1" dirty="0" err="1"/>
              <a:t>obecnější</a:t>
            </a:r>
            <a:r>
              <a:rPr lang="en-US" i="1" dirty="0"/>
              <a:t> </a:t>
            </a:r>
            <a:r>
              <a:rPr lang="en-US" i="1" dirty="0" err="1"/>
              <a:t>návrhy</a:t>
            </a:r>
            <a:r>
              <a:rPr lang="en-US" i="1" dirty="0"/>
              <a:t> </a:t>
            </a:r>
            <a:r>
              <a:rPr lang="en-US" i="1" dirty="0" err="1"/>
              <a:t>směřující</a:t>
            </a:r>
            <a:r>
              <a:rPr lang="en-US" i="1" dirty="0"/>
              <a:t> k </a:t>
            </a:r>
            <a:r>
              <a:rPr lang="en-US" i="1" dirty="0" err="1"/>
              <a:t>prohlubování</a:t>
            </a:r>
            <a:r>
              <a:rPr lang="en-US" i="1" dirty="0"/>
              <a:t> </a:t>
            </a:r>
            <a:r>
              <a:rPr lang="en-US" i="1" dirty="0" err="1"/>
              <a:t>těchto</a:t>
            </a:r>
            <a:r>
              <a:rPr lang="en-US" i="1" dirty="0"/>
              <a:t> </a:t>
            </a:r>
            <a:r>
              <a:rPr lang="en-US" i="1" dirty="0" err="1"/>
              <a:t>práv</a:t>
            </a:r>
            <a:r>
              <a:rPr lang="en-US" i="1" dirty="0"/>
              <a:t> a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záruk</a:t>
            </a:r>
            <a:r>
              <a:rPr lang="en-US" i="1" dirty="0"/>
              <a:t>, </a:t>
            </a:r>
            <a:r>
              <a:rPr lang="en-US" i="1" dirty="0" err="1"/>
              <a:t>působit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</a:t>
            </a:r>
            <a:r>
              <a:rPr lang="en-US" i="1" u="sng" dirty="0" err="1"/>
              <a:t>prostředník</a:t>
            </a:r>
            <a:r>
              <a:rPr lang="en-US" i="1" dirty="0"/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v </a:t>
            </a:r>
            <a:r>
              <a:rPr lang="en-US" i="1" dirty="0" err="1"/>
              <a:t>případných</a:t>
            </a:r>
            <a:r>
              <a:rPr lang="en-US" i="1" dirty="0"/>
              <a:t> </a:t>
            </a:r>
            <a:r>
              <a:rPr lang="en-US" i="1" dirty="0" err="1"/>
              <a:t>konfliktních</a:t>
            </a:r>
            <a:r>
              <a:rPr lang="en-US" i="1" dirty="0"/>
              <a:t> </a:t>
            </a:r>
            <a:r>
              <a:rPr lang="en-US" i="1" dirty="0" err="1"/>
              <a:t>situacích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může</a:t>
            </a:r>
            <a:r>
              <a:rPr lang="en-US" i="1" dirty="0"/>
              <a:t> </a:t>
            </a:r>
            <a:r>
              <a:rPr lang="en-US" i="1" dirty="0" err="1"/>
              <a:t>bezpráví</a:t>
            </a:r>
            <a:r>
              <a:rPr lang="en-US" i="1" dirty="0"/>
              <a:t> </a:t>
            </a:r>
            <a:r>
              <a:rPr lang="en-US" i="1" dirty="0" err="1"/>
              <a:t>vyvolat</a:t>
            </a:r>
            <a:r>
              <a:rPr lang="en-US" i="1" dirty="0"/>
              <a:t>, </a:t>
            </a:r>
            <a:r>
              <a:rPr lang="en-US" i="1" dirty="0" err="1"/>
              <a:t>apod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 err="1" smtClean="0"/>
              <a:t>Kritizovali</a:t>
            </a:r>
            <a:r>
              <a:rPr lang="en-US" dirty="0" smtClean="0"/>
              <a:t> </a:t>
            </a:r>
            <a:r>
              <a:rPr lang="en-US" dirty="0"/>
              <a:t>„</a:t>
            </a:r>
            <a:r>
              <a:rPr lang="en-US" dirty="0" err="1"/>
              <a:t>politickou</a:t>
            </a:r>
            <a:r>
              <a:rPr lang="en-US" dirty="0"/>
              <a:t> a </a:t>
            </a:r>
            <a:r>
              <a:rPr lang="en-US" dirty="0" err="1"/>
              <a:t>státní</a:t>
            </a:r>
            <a:r>
              <a:rPr lang="en-US" dirty="0"/>
              <a:t> </a:t>
            </a:r>
            <a:r>
              <a:rPr lang="en-US" dirty="0" err="1"/>
              <a:t>moc</a:t>
            </a:r>
            <a:r>
              <a:rPr lang="en-US" dirty="0"/>
              <a:t>“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nedodržování</a:t>
            </a:r>
            <a:r>
              <a:rPr lang="en-US" dirty="0"/>
              <a:t> </a:t>
            </a:r>
            <a:r>
              <a:rPr lang="en-US" dirty="0" err="1"/>
              <a:t>lidských</a:t>
            </a:r>
            <a:r>
              <a:rPr lang="en-US" dirty="0"/>
              <a:t> a </a:t>
            </a:r>
            <a:r>
              <a:rPr lang="en-US" dirty="0" err="1"/>
              <a:t>občanských</a:t>
            </a:r>
            <a:r>
              <a:rPr lang="en-US" dirty="0"/>
              <a:t> </a:t>
            </a:r>
            <a:r>
              <a:rPr lang="en-US" dirty="0" err="1"/>
              <a:t>práv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 </a:t>
            </a:r>
            <a:r>
              <a:rPr lang="en-US" dirty="0" err="1"/>
              <a:t>jejichž</a:t>
            </a:r>
            <a:r>
              <a:rPr lang="en-US" dirty="0"/>
              <a:t> </a:t>
            </a:r>
            <a:r>
              <a:rPr lang="en-US" dirty="0" err="1"/>
              <a:t>dodržování</a:t>
            </a:r>
            <a:r>
              <a:rPr lang="en-US" dirty="0"/>
              <a:t> se </a:t>
            </a:r>
            <a:r>
              <a:rPr lang="en-US" dirty="0" err="1"/>
              <a:t>Československo</a:t>
            </a:r>
            <a:r>
              <a:rPr lang="en-US" dirty="0"/>
              <a:t> </a:t>
            </a:r>
            <a:r>
              <a:rPr lang="en-US" dirty="0" err="1"/>
              <a:t>zavázalo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podpisu</a:t>
            </a:r>
            <a:r>
              <a:rPr lang="en-US" dirty="0"/>
              <a:t> </a:t>
            </a:r>
            <a:r>
              <a:rPr lang="en-US" dirty="0" err="1"/>
              <a:t>Závěrečného</a:t>
            </a:r>
            <a:r>
              <a:rPr lang="en-US" dirty="0"/>
              <a:t> </a:t>
            </a:r>
            <a:r>
              <a:rPr lang="en-US" dirty="0" err="1"/>
              <a:t>aktu</a:t>
            </a:r>
            <a:r>
              <a:rPr lang="en-US" dirty="0"/>
              <a:t> </a:t>
            </a:r>
            <a:r>
              <a:rPr lang="en-US" dirty="0" err="1"/>
              <a:t>Konference</a:t>
            </a:r>
            <a:r>
              <a:rPr lang="en-US" dirty="0"/>
              <a:t> o </a:t>
            </a:r>
            <a:r>
              <a:rPr lang="en-US" dirty="0" err="1"/>
              <a:t>bezpečnosti</a:t>
            </a:r>
            <a:r>
              <a:rPr lang="en-US" dirty="0"/>
              <a:t> a </a:t>
            </a:r>
            <a:r>
              <a:rPr lang="en-US" dirty="0" err="1"/>
              <a:t>spolupráci</a:t>
            </a:r>
            <a:r>
              <a:rPr lang="en-US" dirty="0"/>
              <a:t> v </a:t>
            </a:r>
            <a:r>
              <a:rPr lang="en-US" dirty="0" err="1"/>
              <a:t>Evropě</a:t>
            </a:r>
            <a:r>
              <a:rPr lang="en-US" dirty="0"/>
              <a:t>. V </a:t>
            </a:r>
            <a:r>
              <a:rPr lang="en-US" dirty="0" err="1"/>
              <a:t>dokumentu</a:t>
            </a:r>
            <a:r>
              <a:rPr lang="en-US" dirty="0"/>
              <a:t> </a:t>
            </a:r>
            <a:r>
              <a:rPr lang="en-US" dirty="0" err="1"/>
              <a:t>signatáři</a:t>
            </a:r>
            <a:r>
              <a:rPr lang="en-US" dirty="0"/>
              <a:t> </a:t>
            </a:r>
            <a:r>
              <a:rPr lang="en-US" dirty="0" err="1"/>
              <a:t>vyzvali</a:t>
            </a:r>
            <a:r>
              <a:rPr lang="en-US" dirty="0"/>
              <a:t> </a:t>
            </a:r>
            <a:r>
              <a:rPr lang="en-US" dirty="0" err="1"/>
              <a:t>představitele</a:t>
            </a:r>
            <a:r>
              <a:rPr lang="en-US" dirty="0"/>
              <a:t> </a:t>
            </a:r>
            <a:r>
              <a:rPr lang="en-US" dirty="0" err="1"/>
              <a:t>domácího</a:t>
            </a:r>
            <a:r>
              <a:rPr lang="en-US" dirty="0"/>
              <a:t> </a:t>
            </a:r>
            <a:r>
              <a:rPr lang="en-US" dirty="0" err="1"/>
              <a:t>režimu</a:t>
            </a:r>
            <a:r>
              <a:rPr lang="en-US" dirty="0"/>
              <a:t> k </a:t>
            </a:r>
            <a:r>
              <a:rPr lang="en-US" b="1" i="1" dirty="0" err="1"/>
              <a:t>nápravě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a k </a:t>
            </a:r>
            <a:r>
              <a:rPr lang="en-US" b="1" u="sng" dirty="0" err="1"/>
              <a:t>zahájení</a:t>
            </a:r>
            <a:r>
              <a:rPr lang="en-US" b="1" u="sng" dirty="0"/>
              <a:t> </a:t>
            </a:r>
            <a:r>
              <a:rPr lang="en-US" b="1" u="sng" dirty="0" err="1"/>
              <a:t>konstruktivního</a:t>
            </a:r>
            <a:r>
              <a:rPr lang="en-US" b="1" u="sng" dirty="0"/>
              <a:t> </a:t>
            </a:r>
            <a:r>
              <a:rPr lang="en-US" b="1" u="sng" dirty="0" err="1"/>
              <a:t>dialogu</a:t>
            </a:r>
            <a:r>
              <a:rPr lang="en-US" dirty="0"/>
              <a:t> o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 smtClean="0"/>
              <a:t>tématu</a:t>
            </a:r>
            <a:r>
              <a:rPr lang="en-US" dirty="0" smtClean="0"/>
              <a:t>. (</a:t>
            </a:r>
            <a:r>
              <a:rPr lang="en-US" dirty="0" err="1" smtClean="0"/>
              <a:t>Petr</a:t>
            </a:r>
            <a:r>
              <a:rPr lang="en-US" dirty="0" smtClean="0"/>
              <a:t> </a:t>
            </a:r>
            <a:r>
              <a:rPr lang="en-US" dirty="0" err="1" smtClean="0"/>
              <a:t>Blažek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4293096"/>
            <a:ext cx="8622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upozorňovat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nedodržování</a:t>
            </a:r>
            <a:r>
              <a:rPr lang="en-US" dirty="0"/>
              <a:t> </a:t>
            </a:r>
            <a:r>
              <a:rPr lang="en-US" dirty="0" err="1"/>
              <a:t>vlastních</a:t>
            </a:r>
            <a:r>
              <a:rPr lang="en-US" dirty="0"/>
              <a:t> </a:t>
            </a:r>
            <a:r>
              <a:rPr lang="en-US" dirty="0" err="1"/>
              <a:t>zákonů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upozorňovat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diskriminaci</a:t>
            </a:r>
            <a:r>
              <a:rPr lang="en-US" dirty="0"/>
              <a:t> v </a:t>
            </a:r>
            <a:r>
              <a:rPr lang="en-US" dirty="0" err="1"/>
              <a:t>zaměstnání</a:t>
            </a:r>
            <a:r>
              <a:rPr lang="en-US" dirty="0"/>
              <a:t>, </a:t>
            </a:r>
            <a:r>
              <a:rPr lang="en-US" dirty="0" err="1"/>
              <a:t>porušování</a:t>
            </a:r>
            <a:r>
              <a:rPr lang="en-US" dirty="0"/>
              <a:t> </a:t>
            </a:r>
            <a:r>
              <a:rPr lang="en-US" dirty="0" err="1"/>
              <a:t>svobod</a:t>
            </a:r>
            <a:r>
              <a:rPr lang="en-US" dirty="0"/>
              <a:t>, </a:t>
            </a:r>
            <a:r>
              <a:rPr lang="en-US" dirty="0" err="1"/>
              <a:t>práv</a:t>
            </a:r>
            <a:r>
              <a:rPr lang="en-US" dirty="0"/>
              <a:t> </a:t>
            </a:r>
            <a:r>
              <a:rPr lang="en-US" dirty="0" err="1"/>
              <a:t>věřících</a:t>
            </a:r>
            <a:r>
              <a:rPr lang="en-US" dirty="0"/>
              <a:t>, </a:t>
            </a:r>
            <a:r>
              <a:rPr lang="en-US" dirty="0" err="1" smtClean="0"/>
              <a:t>znečišťování</a:t>
            </a:r>
            <a:r>
              <a:rPr lang="en-US" dirty="0" smtClean="0"/>
              <a:t> </a:t>
            </a:r>
            <a:r>
              <a:rPr lang="en-US" dirty="0" err="1" smtClean="0"/>
              <a:t>životního</a:t>
            </a:r>
            <a:r>
              <a:rPr lang="en-US" dirty="0" smtClean="0"/>
              <a:t> </a:t>
            </a:r>
            <a:r>
              <a:rPr lang="en-US" dirty="0" err="1"/>
              <a:t>prostředí</a:t>
            </a:r>
            <a:r>
              <a:rPr lang="en-US" dirty="0"/>
              <a:t>, </a:t>
            </a:r>
            <a:r>
              <a:rPr lang="en-US" dirty="0" err="1"/>
              <a:t>svobody</a:t>
            </a:r>
            <a:r>
              <a:rPr lang="en-US" dirty="0"/>
              <a:t> </a:t>
            </a:r>
            <a:r>
              <a:rPr lang="en-US" dirty="0" err="1"/>
              <a:t>cestování</a:t>
            </a:r>
            <a:r>
              <a:rPr lang="en-US" dirty="0"/>
              <a:t>, </a:t>
            </a:r>
            <a:r>
              <a:rPr lang="en-US" dirty="0" err="1"/>
              <a:t>ekonomika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Charta </a:t>
            </a:r>
            <a:r>
              <a:rPr lang="en-US" dirty="0" err="1"/>
              <a:t>žádá</a:t>
            </a:r>
            <a:r>
              <a:rPr lang="en-US" dirty="0"/>
              <a:t> </a:t>
            </a:r>
            <a:r>
              <a:rPr lang="en-US" dirty="0" err="1"/>
              <a:t>nápravu</a:t>
            </a:r>
            <a:r>
              <a:rPr lang="en-US" dirty="0"/>
              <a:t>, dialog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hodlá</a:t>
            </a:r>
            <a:r>
              <a:rPr lang="en-US" dirty="0"/>
              <a:t> </a:t>
            </a:r>
            <a:r>
              <a:rPr lang="en-US" dirty="0" err="1"/>
              <a:t>navrhovat</a:t>
            </a:r>
            <a:r>
              <a:rPr lang="en-US" dirty="0"/>
              <a:t> </a:t>
            </a:r>
            <a:r>
              <a:rPr lang="en-US" dirty="0" err="1"/>
              <a:t>řešení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dokumentace</a:t>
            </a:r>
            <a:r>
              <a:rPr lang="en-US" dirty="0"/>
              <a:t> </a:t>
            </a:r>
            <a:r>
              <a:rPr lang="en-US" dirty="0" err="1"/>
              <a:t>porušování</a:t>
            </a:r>
            <a:r>
              <a:rPr lang="en-US" dirty="0"/>
              <a:t> </a:t>
            </a:r>
            <a:r>
              <a:rPr lang="en-US" dirty="0" err="1"/>
              <a:t>zákonů</a:t>
            </a:r>
            <a:r>
              <a:rPr lang="en-US" dirty="0"/>
              <a:t> - </a:t>
            </a:r>
            <a:r>
              <a:rPr lang="en-US" dirty="0" err="1"/>
              <a:t>samizdatový</a:t>
            </a:r>
            <a:r>
              <a:rPr lang="en-US" dirty="0"/>
              <a:t> </a:t>
            </a:r>
            <a:r>
              <a:rPr lang="en-US" dirty="0" err="1"/>
              <a:t>časopis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Chartě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en-US" dirty="0" err="1"/>
              <a:t>vydáno</a:t>
            </a:r>
            <a:r>
              <a:rPr lang="en-US" dirty="0"/>
              <a:t> 572 </a:t>
            </a:r>
            <a:r>
              <a:rPr lang="en-US" dirty="0" err="1"/>
              <a:t>dokumentů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261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27 at 13.32.5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478769" cy="550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46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052736"/>
            <a:ext cx="38100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7944" y="1052736"/>
            <a:ext cx="3810000" cy="285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6016" y="3933056"/>
            <a:ext cx="3204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Zdroj</a:t>
            </a:r>
            <a:r>
              <a:rPr lang="en-US" sz="1200" dirty="0" smtClean="0"/>
              <a:t>: http</a:t>
            </a:r>
            <a:r>
              <a:rPr lang="en-US" sz="1200" dirty="0"/>
              <a:t>://</a:t>
            </a:r>
            <a:r>
              <a:rPr lang="en-US" sz="1200" dirty="0" err="1"/>
              <a:t>libpro.cts.cuni.cz</a:t>
            </a:r>
            <a:r>
              <a:rPr lang="en-US" sz="1200" dirty="0"/>
              <a:t>/</a:t>
            </a:r>
            <a:r>
              <a:rPr lang="en-US" sz="1200" dirty="0" err="1"/>
              <a:t>charta</a:t>
            </a:r>
            <a:r>
              <a:rPr lang="en-US" sz="1200" dirty="0"/>
              <a:t>/</a:t>
            </a:r>
            <a:r>
              <a:rPr lang="en-US" sz="1200" dirty="0" err="1"/>
              <a:t>index.htm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79512" y="4149080"/>
            <a:ext cx="6408712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 smtClean="0"/>
              <a:t>Získávání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podpisů</a:t>
            </a:r>
            <a:r>
              <a:rPr lang="en-US" sz="2200" b="1" dirty="0" smtClean="0"/>
              <a:t> </a:t>
            </a:r>
            <a:endParaRPr lang="en-US" sz="2200" b="1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20 </a:t>
            </a:r>
            <a:r>
              <a:rPr lang="en-US" sz="2200" dirty="0" err="1"/>
              <a:t>sběračů</a:t>
            </a:r>
            <a:r>
              <a:rPr lang="en-US" sz="2200" dirty="0"/>
              <a:t> </a:t>
            </a:r>
            <a:r>
              <a:rPr lang="en-US" sz="2200" dirty="0" err="1"/>
              <a:t>podpisů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každý</a:t>
            </a:r>
            <a:r>
              <a:rPr lang="en-US" sz="2200" dirty="0"/>
              <a:t> </a:t>
            </a:r>
            <a:r>
              <a:rPr lang="en-US" sz="2200" dirty="0" err="1"/>
              <a:t>signatář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text </a:t>
            </a:r>
            <a:r>
              <a:rPr lang="en-US" sz="2200" dirty="0" err="1"/>
              <a:t>prohlášení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přečetl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 err="1"/>
              <a:t>obavy</a:t>
            </a:r>
            <a:r>
              <a:rPr lang="en-US" sz="2200" dirty="0"/>
              <a:t> z </a:t>
            </a:r>
            <a:r>
              <a:rPr lang="en-US" sz="2200" dirty="0" err="1" smtClean="0"/>
              <a:t>indiskrece</a:t>
            </a:r>
            <a:r>
              <a:rPr lang="en-US" sz="2200" dirty="0" smtClean="0"/>
              <a:t>, </a:t>
            </a:r>
            <a:r>
              <a:rPr lang="en-US" sz="2200" dirty="0" err="1" smtClean="0"/>
              <a:t>StB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souhlas</a:t>
            </a:r>
            <a:r>
              <a:rPr lang="en-US" sz="2200" dirty="0"/>
              <a:t> </a:t>
            </a:r>
            <a:r>
              <a:rPr lang="en-US" sz="2200" dirty="0" err="1" smtClean="0"/>
              <a:t>vyjádřen</a:t>
            </a:r>
            <a:r>
              <a:rPr lang="en-US" sz="2200" dirty="0" smtClean="0"/>
              <a:t> </a:t>
            </a:r>
            <a:r>
              <a:rPr lang="en-US" sz="2200" dirty="0" err="1"/>
              <a:t>podpisem</a:t>
            </a:r>
            <a:r>
              <a:rPr lang="en-US" sz="2200" dirty="0"/>
              <a:t> </a:t>
            </a:r>
            <a:r>
              <a:rPr lang="en-US" sz="2200" dirty="0" err="1"/>
              <a:t>kartičky</a:t>
            </a:r>
            <a:r>
              <a:rPr lang="en-US" sz="2200" dirty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/>
              <a:t>text </a:t>
            </a:r>
            <a:r>
              <a:rPr lang="en-US" sz="2200" i="1" dirty="0"/>
              <a:t>"</a:t>
            </a:r>
            <a:r>
              <a:rPr lang="en-US" sz="2200" i="1" dirty="0" err="1"/>
              <a:t>Souhlasím</a:t>
            </a:r>
            <a:r>
              <a:rPr lang="en-US" sz="2200" i="1" dirty="0"/>
              <a:t> s </a:t>
            </a:r>
            <a:r>
              <a:rPr lang="en-US" sz="2200" i="1" dirty="0" err="1"/>
              <a:t>prohlášením</a:t>
            </a:r>
            <a:r>
              <a:rPr lang="en-US" sz="2200" i="1" dirty="0"/>
              <a:t> </a:t>
            </a:r>
            <a:r>
              <a:rPr lang="en-US" sz="2200" i="1" dirty="0" err="1"/>
              <a:t>Charty</a:t>
            </a:r>
            <a:r>
              <a:rPr lang="en-US" sz="2200" i="1" dirty="0"/>
              <a:t> 77"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err="1"/>
              <a:t>podpis</a:t>
            </a:r>
            <a:r>
              <a:rPr lang="en-US" sz="2200" dirty="0"/>
              <a:t> + </a:t>
            </a:r>
            <a:r>
              <a:rPr lang="en-US" sz="2200" dirty="0" err="1"/>
              <a:t>adresa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6761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88640"/>
            <a:ext cx="591198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500" b="1" dirty="0" smtClean="0">
                <a:solidFill>
                  <a:srgbClr val="FFFFFF"/>
                </a:solidFill>
              </a:rPr>
              <a:t>I</a:t>
            </a:r>
            <a:r>
              <a:rPr lang="pt-BR" sz="3500" b="1" dirty="0">
                <a:solidFill>
                  <a:srgbClr val="FFFFFF"/>
                </a:solidFill>
              </a:rPr>
              <a:t>.</a:t>
            </a:r>
            <a:r>
              <a:rPr lang="pt-BR" sz="3500" b="1" dirty="0" smtClean="0">
                <a:solidFill>
                  <a:srgbClr val="FFFFFF"/>
                </a:solidFill>
              </a:rPr>
              <a:t> VÁCLAV </a:t>
            </a:r>
            <a:r>
              <a:rPr lang="pt-BR" sz="3500" b="1" dirty="0">
                <a:solidFill>
                  <a:srgbClr val="FFFFFF"/>
                </a:solidFill>
              </a:rPr>
              <a:t>HAVEL O </a:t>
            </a:r>
            <a:r>
              <a:rPr lang="pt-BR" sz="3500" b="1" dirty="0" smtClean="0">
                <a:solidFill>
                  <a:srgbClr val="FFFFFF"/>
                </a:solidFill>
              </a:rPr>
              <a:t>70. </a:t>
            </a:r>
            <a:r>
              <a:rPr lang="pt-BR" sz="3500" b="1" dirty="0">
                <a:solidFill>
                  <a:srgbClr val="FFFFFF"/>
                </a:solidFill>
              </a:rPr>
              <a:t>LETECH</a:t>
            </a:r>
            <a:endParaRPr lang="cs-CZ" sz="3500" b="1" dirty="0">
              <a:solidFill>
                <a:srgbClr val="FFFFF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7544" y="1052736"/>
            <a:ext cx="460851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/>
              <a:t>"John Lennon jednou řekl, že sedmdesátá léta stála za hovno. </a:t>
            </a:r>
            <a:br>
              <a:rPr lang="cs-CZ" sz="2200" i="1" dirty="0" smtClean="0"/>
            </a:br>
            <a:r>
              <a:rPr lang="cs-CZ" sz="2200" i="1" dirty="0" smtClean="0"/>
              <a:t>O to ponuřejší byla v Československu…"</a:t>
            </a:r>
          </a:p>
          <a:p>
            <a:endParaRPr lang="cs-CZ" sz="2200" i="1" dirty="0" smtClean="0"/>
          </a:p>
          <a:p>
            <a:r>
              <a:rPr lang="cs-CZ" sz="2200" i="1" dirty="0" smtClean="0"/>
              <a:t>"Mně osobně splývá první polovina sedmdesátých let v jednu beztvarou mlhovinu, nedokázal bych už třebas říct, čím se lišil rok 1972 od roku 1973."</a:t>
            </a:r>
          </a:p>
          <a:p>
            <a:endParaRPr lang="cs-CZ" sz="2200" i="1" dirty="0" smtClean="0"/>
          </a:p>
          <a:p>
            <a:r>
              <a:rPr lang="cs-CZ" sz="2200" i="1" dirty="0" smtClean="0"/>
              <a:t>"... éra rezignované apatie a obsáhlé demoralizace, .... éra šedivě konzumní společnosti" </a:t>
            </a:r>
            <a:endParaRPr lang="cs-CZ" sz="2200" i="1" dirty="0"/>
          </a:p>
        </p:txBody>
      </p:sp>
      <p:sp>
        <p:nvSpPr>
          <p:cNvPr id="6" name="Obdélník 5"/>
          <p:cNvSpPr/>
          <p:nvPr/>
        </p:nvSpPr>
        <p:spPr>
          <a:xfrm>
            <a:off x="395536" y="5949280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200" dirty="0" smtClean="0"/>
              <a:t>Pamětníkům se první polovina 70. let vybavuje jako </a:t>
            </a:r>
            <a:r>
              <a:rPr lang="cs-CZ" sz="2200" b="1" dirty="0" smtClean="0"/>
              <a:t>nejasná šmouha, v níž neexistovaly žádné milníky a události</a:t>
            </a:r>
            <a:endParaRPr lang="cs-CZ" sz="2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196752"/>
            <a:ext cx="3699494" cy="2520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0312" y="3645024"/>
            <a:ext cx="1443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: </a:t>
            </a:r>
            <a:r>
              <a:rPr lang="en-US" sz="1200" dirty="0" err="1"/>
              <a:t>Oldřich</a:t>
            </a:r>
            <a:r>
              <a:rPr lang="en-US" sz="1200" dirty="0"/>
              <a:t> </a:t>
            </a:r>
            <a:r>
              <a:rPr lang="en-US" sz="1200" dirty="0" err="1"/>
              <a:t>Škácha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3985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27 at 13.32.2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7476607" cy="5609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594928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Instrukce</a:t>
            </a:r>
            <a:r>
              <a:rPr lang="en-US" sz="2000" dirty="0"/>
              <a:t> </a:t>
            </a:r>
            <a:r>
              <a:rPr lang="en-US" sz="2000" dirty="0" err="1"/>
              <a:t>Václava</a:t>
            </a:r>
            <a:r>
              <a:rPr lang="en-US" sz="2000" dirty="0"/>
              <a:t> </a:t>
            </a:r>
            <a:r>
              <a:rPr lang="en-US" sz="2000" dirty="0" err="1"/>
              <a:t>Havla</a:t>
            </a:r>
            <a:r>
              <a:rPr lang="en-US" sz="2000" dirty="0"/>
              <a:t> </a:t>
            </a:r>
            <a:r>
              <a:rPr lang="en-US" sz="2000" dirty="0" err="1"/>
              <a:t>před</a:t>
            </a:r>
            <a:r>
              <a:rPr lang="en-US" sz="2000" dirty="0"/>
              <a:t> </a:t>
            </a:r>
            <a:r>
              <a:rPr lang="en-US" sz="2000" dirty="0" err="1"/>
              <a:t>sbíráním</a:t>
            </a:r>
            <a:r>
              <a:rPr lang="en-US" sz="2000" dirty="0"/>
              <a:t> </a:t>
            </a:r>
            <a:r>
              <a:rPr lang="en-US" sz="2000" dirty="0" err="1"/>
              <a:t>podpisů</a:t>
            </a:r>
            <a:r>
              <a:rPr lang="en-US" sz="2000" dirty="0"/>
              <a:t>, </a:t>
            </a:r>
            <a:r>
              <a:rPr lang="en-US" sz="2000" dirty="0" err="1"/>
              <a:t>určena</a:t>
            </a:r>
            <a:r>
              <a:rPr lang="en-US" sz="2000" dirty="0"/>
              <a:t> pro </a:t>
            </a:r>
            <a:r>
              <a:rPr lang="en-US" sz="2000" dirty="0" err="1"/>
              <a:t>Pavla</a:t>
            </a:r>
            <a:r>
              <a:rPr lang="en-US" sz="2000" dirty="0"/>
              <a:t> </a:t>
            </a:r>
            <a:r>
              <a:rPr lang="en-US" sz="2000" dirty="0" err="1" smtClean="0"/>
              <a:t>Kohouta</a:t>
            </a:r>
            <a:endParaRPr lang="en-US" sz="2000" dirty="0"/>
          </a:p>
          <a:p>
            <a:r>
              <a:rPr lang="en-US" sz="1200" dirty="0" err="1" smtClean="0"/>
              <a:t>prosinec</a:t>
            </a:r>
            <a:r>
              <a:rPr lang="en-US" sz="1200" dirty="0" smtClean="0"/>
              <a:t> </a:t>
            </a:r>
            <a:r>
              <a:rPr lang="en-US" sz="1200" dirty="0"/>
              <a:t>1976 (</a:t>
            </a:r>
            <a:r>
              <a:rPr lang="en-US" sz="1200" dirty="0" err="1"/>
              <a:t>archiv</a:t>
            </a:r>
            <a:r>
              <a:rPr lang="en-US" sz="1200" dirty="0"/>
              <a:t> </a:t>
            </a:r>
            <a:r>
              <a:rPr lang="en-US" sz="1200" dirty="0" err="1"/>
              <a:t>Pavla</a:t>
            </a:r>
            <a:r>
              <a:rPr lang="en-US" sz="1200" dirty="0"/>
              <a:t> </a:t>
            </a:r>
            <a:r>
              <a:rPr lang="en-US" sz="1200" dirty="0" err="1"/>
              <a:t>Kohouta</a:t>
            </a:r>
            <a:r>
              <a:rPr lang="en-US" sz="1200" dirty="0" smtClean="0"/>
              <a:t>), </a:t>
            </a:r>
            <a:r>
              <a:rPr lang="en-US" sz="1200" dirty="0" err="1" smtClean="0"/>
              <a:t>Výstava</a:t>
            </a:r>
            <a:r>
              <a:rPr lang="en-US" sz="1200" dirty="0" smtClean="0"/>
              <a:t> </a:t>
            </a:r>
            <a:r>
              <a:rPr lang="en-US" sz="1200" dirty="0"/>
              <a:t>„</a:t>
            </a:r>
            <a:r>
              <a:rPr lang="en-US" sz="1200" dirty="0" err="1"/>
              <a:t>Souhlasím</a:t>
            </a:r>
            <a:r>
              <a:rPr lang="en-US" sz="1200" dirty="0"/>
              <a:t> s </a:t>
            </a:r>
            <a:r>
              <a:rPr lang="en-US" sz="1200" dirty="0" err="1"/>
              <a:t>Prohlášením</a:t>
            </a:r>
            <a:r>
              <a:rPr lang="en-US" sz="1200" dirty="0"/>
              <a:t> </a:t>
            </a:r>
            <a:r>
              <a:rPr lang="en-US" sz="1200" dirty="0" err="1"/>
              <a:t>Charty</a:t>
            </a:r>
            <a:r>
              <a:rPr lang="en-US" sz="1200" dirty="0"/>
              <a:t> 77 z 1. 1. 1977, </a:t>
            </a:r>
            <a:r>
              <a:rPr lang="en-US" sz="1200" dirty="0" err="1"/>
              <a:t>www.ustrcr.cz</a:t>
            </a:r>
            <a:r>
              <a:rPr lang="en-US" sz="1200" dirty="0"/>
              <a:t>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563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176464" cy="63277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Mluvčí</a:t>
            </a:r>
            <a:r>
              <a:rPr lang="en-US" dirty="0"/>
              <a:t> </a:t>
            </a:r>
            <a:r>
              <a:rPr lang="en-US" dirty="0" err="1"/>
              <a:t>Charty</a:t>
            </a:r>
            <a:r>
              <a:rPr lang="en-US" dirty="0"/>
              <a:t> 77</a:t>
            </a:r>
            <a:r>
              <a:rPr lang="en-US" i="1" dirty="0"/>
              <a:t>: </a:t>
            </a:r>
            <a:r>
              <a:rPr lang="en-US" i="1" dirty="0" err="1"/>
              <a:t>Václav</a:t>
            </a:r>
            <a:r>
              <a:rPr lang="en-US" i="1" dirty="0"/>
              <a:t> Havel, </a:t>
            </a:r>
            <a:r>
              <a:rPr lang="en-US" i="1" dirty="0" err="1"/>
              <a:t>Jiří</a:t>
            </a:r>
            <a:r>
              <a:rPr lang="en-US" i="1" dirty="0"/>
              <a:t> </a:t>
            </a:r>
            <a:r>
              <a:rPr lang="en-US" i="1" dirty="0" err="1"/>
              <a:t>Hájek</a:t>
            </a:r>
            <a:r>
              <a:rPr lang="en-US" i="1" dirty="0"/>
              <a:t>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err="1" smtClean="0"/>
              <a:t>Jiří</a:t>
            </a:r>
            <a:r>
              <a:rPr lang="en-US" i="1" dirty="0" smtClean="0"/>
              <a:t> </a:t>
            </a:r>
            <a:r>
              <a:rPr lang="en-US" i="1" dirty="0" err="1"/>
              <a:t>Dienstbier</a:t>
            </a:r>
            <a:r>
              <a:rPr lang="en-US" i="1" dirty="0"/>
              <a:t>, </a:t>
            </a:r>
            <a:r>
              <a:rPr lang="en-US" i="1" dirty="0" err="1"/>
              <a:t>Ladislav</a:t>
            </a:r>
            <a:r>
              <a:rPr lang="en-US" i="1" dirty="0"/>
              <a:t> </a:t>
            </a:r>
            <a:r>
              <a:rPr lang="en-US" i="1" dirty="0" err="1"/>
              <a:t>Hejdánek</a:t>
            </a:r>
            <a:r>
              <a:rPr lang="en-US" i="1" dirty="0"/>
              <a:t>, </a:t>
            </a:r>
            <a:r>
              <a:rPr lang="en-US" i="1" dirty="0" err="1"/>
              <a:t>Václav</a:t>
            </a:r>
            <a:r>
              <a:rPr lang="en-US" i="1" dirty="0"/>
              <a:t> Benda, </a:t>
            </a:r>
            <a:r>
              <a:rPr lang="en-US" i="1" dirty="0" err="1"/>
              <a:t>Zdena</a:t>
            </a:r>
            <a:r>
              <a:rPr lang="en-US" i="1" dirty="0"/>
              <a:t> </a:t>
            </a:r>
            <a:r>
              <a:rPr lang="en-US" i="1" dirty="0" err="1"/>
              <a:t>Tominová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584724" y="112474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 err="1"/>
              <a:t>zvoleni</a:t>
            </a:r>
            <a:r>
              <a:rPr lang="en-US" sz="2200" dirty="0"/>
              <a:t> </a:t>
            </a:r>
            <a:r>
              <a:rPr lang="en-US" sz="2200" dirty="0" err="1"/>
              <a:t>první</a:t>
            </a:r>
            <a:r>
              <a:rPr lang="en-US" sz="2200" dirty="0"/>
              <a:t> </a:t>
            </a:r>
            <a:r>
              <a:rPr lang="en-US" sz="2200" dirty="0" err="1"/>
              <a:t>tři</a:t>
            </a:r>
            <a:r>
              <a:rPr lang="en-US" sz="2200" dirty="0"/>
              <a:t> </a:t>
            </a:r>
            <a:r>
              <a:rPr lang="en-US" sz="2200" dirty="0" err="1"/>
              <a:t>mluvčí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 err="1"/>
              <a:t>předpoklad</a:t>
            </a:r>
            <a:r>
              <a:rPr lang="en-US" sz="2200" dirty="0"/>
              <a:t> </a:t>
            </a:r>
            <a:r>
              <a:rPr lang="en-US" sz="2200" dirty="0" err="1"/>
              <a:t>zatýkání</a:t>
            </a:r>
            <a:r>
              <a:rPr lang="en-US" sz="2200" dirty="0"/>
              <a:t>):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b="1" dirty="0" err="1" smtClean="0"/>
              <a:t>Václav</a:t>
            </a:r>
            <a:r>
              <a:rPr lang="en-US" sz="2200" b="1" dirty="0" smtClean="0"/>
              <a:t> Havel </a:t>
            </a:r>
            <a:br>
              <a:rPr lang="en-US" sz="2200" b="1" dirty="0" smtClean="0"/>
            </a:br>
            <a:r>
              <a:rPr lang="en-US" sz="2200" b="1" dirty="0" smtClean="0"/>
              <a:t>Jan </a:t>
            </a:r>
            <a:r>
              <a:rPr lang="en-US" sz="2200" b="1" dirty="0" err="1" smtClean="0"/>
              <a:t>Patočka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err="1" smtClean="0"/>
              <a:t>Jiří</a:t>
            </a:r>
            <a:r>
              <a:rPr lang="en-US" sz="2200" b="1" dirty="0" smtClean="0"/>
              <a:t> </a:t>
            </a:r>
            <a:r>
              <a:rPr lang="en-US" sz="2200" b="1" dirty="0" err="1"/>
              <a:t>Hájek</a:t>
            </a:r>
            <a:endParaRPr lang="en-US"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924944"/>
            <a:ext cx="1637805" cy="2256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2200" y="4941168"/>
            <a:ext cx="1339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filozof</a:t>
            </a:r>
            <a:r>
              <a:rPr lang="en-US" sz="1200" dirty="0"/>
              <a:t> Jan </a:t>
            </a:r>
            <a:r>
              <a:rPr lang="en-US" sz="1200" dirty="0" err="1"/>
              <a:t>Patočka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281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052736"/>
            <a:ext cx="8784976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/>
              <a:t>některým</a:t>
            </a:r>
            <a:r>
              <a:rPr lang="en-US" sz="2200" dirty="0"/>
              <a:t> </a:t>
            </a:r>
            <a:r>
              <a:rPr lang="en-US" sz="2200" dirty="0" err="1"/>
              <a:t>zájemcům</a:t>
            </a:r>
            <a:r>
              <a:rPr lang="en-US" sz="2200" dirty="0"/>
              <a:t> se </a:t>
            </a:r>
            <a:r>
              <a:rPr lang="en-US" sz="2200" dirty="0" err="1" smtClean="0"/>
              <a:t>doporučovalo</a:t>
            </a:r>
            <a:r>
              <a:rPr lang="en-US" sz="2200" dirty="0" smtClean="0"/>
              <a:t> </a:t>
            </a:r>
            <a:r>
              <a:rPr lang="cs-CZ" sz="2200" dirty="0" smtClean="0"/>
              <a:t>ne</a:t>
            </a:r>
            <a:r>
              <a:rPr lang="en-US" sz="2200" dirty="0" err="1" smtClean="0"/>
              <a:t>podepsat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 err="1"/>
              <a:t>studenti</a:t>
            </a:r>
            <a:r>
              <a:rPr lang="en-US" sz="2200" dirty="0"/>
              <a:t>, </a:t>
            </a:r>
            <a:r>
              <a:rPr lang="en-US" sz="2200" dirty="0" err="1"/>
              <a:t>jeden</a:t>
            </a:r>
            <a:r>
              <a:rPr lang="en-US" sz="2200" dirty="0"/>
              <a:t> z </a:t>
            </a:r>
            <a:r>
              <a:rPr lang="en-US" sz="2200" dirty="0" err="1"/>
              <a:t>manželské</a:t>
            </a:r>
            <a:r>
              <a:rPr lang="en-US" sz="2200" dirty="0"/>
              <a:t> </a:t>
            </a:r>
            <a:r>
              <a:rPr lang="en-US" sz="2200" dirty="0" err="1"/>
              <a:t>dvojice</a:t>
            </a:r>
            <a:r>
              <a:rPr lang="en-US" sz="2200" dirty="0"/>
              <a:t>, </a:t>
            </a:r>
            <a:r>
              <a:rPr lang="en-US" sz="2200" dirty="0" err="1"/>
              <a:t>disidenti</a:t>
            </a:r>
            <a:r>
              <a:rPr lang="en-US" sz="2200" dirty="0"/>
              <a:t> </a:t>
            </a:r>
            <a:r>
              <a:rPr lang="en-US" sz="2200" dirty="0" err="1"/>
              <a:t>pašující</a:t>
            </a:r>
            <a:r>
              <a:rPr lang="en-US" sz="2200" dirty="0"/>
              <a:t> </a:t>
            </a:r>
            <a:r>
              <a:rPr lang="en-US" sz="2200" dirty="0" err="1"/>
              <a:t>samizdaty</a:t>
            </a:r>
            <a:r>
              <a:rPr lang="en-US" sz="2200" dirty="0"/>
              <a:t>, </a:t>
            </a:r>
            <a:r>
              <a:rPr lang="en-US" sz="2200" dirty="0" err="1"/>
              <a:t>tiskoviny</a:t>
            </a:r>
            <a:r>
              <a:rPr lang="en-US" sz="2200" dirty="0"/>
              <a:t>)</a:t>
            </a:r>
          </a:p>
          <a:p>
            <a:endParaRPr lang="en-US" sz="2200" dirty="0"/>
          </a:p>
          <a:p>
            <a:r>
              <a:rPr lang="en-US" sz="2200" dirty="0" err="1"/>
              <a:t>plán</a:t>
            </a:r>
            <a:r>
              <a:rPr lang="en-US" sz="2200" dirty="0"/>
              <a:t>: </a:t>
            </a:r>
            <a:r>
              <a:rPr lang="en-US" sz="2200" dirty="0" err="1"/>
              <a:t>sesbírat</a:t>
            </a:r>
            <a:r>
              <a:rPr lang="en-US" sz="2200" dirty="0"/>
              <a:t> </a:t>
            </a:r>
            <a:r>
              <a:rPr lang="en-US" sz="2200" dirty="0" err="1"/>
              <a:t>podpisy</a:t>
            </a:r>
            <a:r>
              <a:rPr lang="en-US" sz="2200" dirty="0"/>
              <a:t> a v </a:t>
            </a:r>
            <a:r>
              <a:rPr lang="en-US" sz="2200" dirty="0" err="1"/>
              <a:t>určený</a:t>
            </a:r>
            <a:r>
              <a:rPr lang="en-US" sz="2200" dirty="0"/>
              <a:t> den </a:t>
            </a:r>
            <a:r>
              <a:rPr lang="en-US" sz="2200" dirty="0" smtClean="0"/>
              <a:t>- 7</a:t>
            </a:r>
            <a:r>
              <a:rPr lang="en-US" sz="2200" dirty="0"/>
              <a:t>. </a:t>
            </a:r>
            <a:r>
              <a:rPr lang="en-US" sz="2200" dirty="0" err="1"/>
              <a:t>ledna</a:t>
            </a:r>
            <a:r>
              <a:rPr lang="en-US" sz="2200" dirty="0"/>
              <a:t> 1977 text </a:t>
            </a:r>
            <a:r>
              <a:rPr lang="en-US" sz="2200" dirty="0" err="1"/>
              <a:t>zveřejnit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v </a:t>
            </a:r>
            <a:r>
              <a:rPr lang="en-US" sz="2200" dirty="0" err="1"/>
              <a:t>zahraničních</a:t>
            </a:r>
            <a:r>
              <a:rPr lang="en-US" sz="2200" dirty="0"/>
              <a:t> </a:t>
            </a:r>
            <a:r>
              <a:rPr lang="en-US" sz="2200" dirty="0" err="1"/>
              <a:t>médiích</a:t>
            </a:r>
            <a:r>
              <a:rPr lang="en-US" sz="2200" dirty="0"/>
              <a:t>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/>
              <a:t>první</a:t>
            </a:r>
            <a:r>
              <a:rPr lang="en-US" sz="2200" dirty="0"/>
              <a:t> </a:t>
            </a:r>
            <a:r>
              <a:rPr lang="en-US" sz="2200" dirty="0" err="1"/>
              <a:t>podpisy</a:t>
            </a:r>
            <a:r>
              <a:rPr lang="en-US" sz="2200" dirty="0"/>
              <a:t> </a:t>
            </a:r>
            <a:r>
              <a:rPr lang="en-US" sz="2200" dirty="0" err="1"/>
              <a:t>před</a:t>
            </a:r>
            <a:r>
              <a:rPr lang="en-US" sz="2200" dirty="0"/>
              <a:t> </a:t>
            </a:r>
            <a:r>
              <a:rPr lang="en-US" sz="2200" dirty="0" err="1"/>
              <a:t>zveřejněním</a:t>
            </a:r>
            <a:r>
              <a:rPr lang="en-US" sz="2200" dirty="0"/>
              <a:t> </a:t>
            </a:r>
            <a:r>
              <a:rPr lang="en-US" sz="2200" b="1" dirty="0"/>
              <a:t>242</a:t>
            </a:r>
            <a:r>
              <a:rPr lang="en-US" sz="2200" dirty="0"/>
              <a:t> </a:t>
            </a:r>
            <a:r>
              <a:rPr lang="en-US" sz="2200" dirty="0" err="1"/>
              <a:t>signatářů</a:t>
            </a:r>
            <a:endParaRPr lang="en-US" sz="2200" dirty="0"/>
          </a:p>
          <a:p>
            <a:r>
              <a:rPr lang="en-US" sz="2200" dirty="0" err="1"/>
              <a:t>celkem</a:t>
            </a:r>
            <a:r>
              <a:rPr lang="en-US" sz="2200" dirty="0"/>
              <a:t> 1883 </a:t>
            </a:r>
            <a:r>
              <a:rPr lang="en-US" sz="2200" dirty="0" err="1"/>
              <a:t>podpisů</a:t>
            </a:r>
            <a:r>
              <a:rPr lang="en-US" sz="2200" dirty="0"/>
              <a:t>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b="1" dirty="0" smtClean="0"/>
              <a:t>5. </a:t>
            </a:r>
            <a:r>
              <a:rPr lang="en-US" sz="2200" b="1" dirty="0" err="1" smtClean="0"/>
              <a:t>ledna</a:t>
            </a:r>
            <a:r>
              <a:rPr lang="en-US" sz="2200" b="1" dirty="0" smtClean="0"/>
              <a:t>: </a:t>
            </a:r>
            <a:r>
              <a:rPr lang="en-US" sz="2200" dirty="0" err="1" smtClean="0"/>
              <a:t>StB</a:t>
            </a:r>
            <a:r>
              <a:rPr lang="en-US" sz="2200" dirty="0" smtClean="0"/>
              <a:t> z </a:t>
            </a:r>
            <a:r>
              <a:rPr lang="en-US" sz="2200" dirty="0" err="1" smtClean="0"/>
              <a:t>odposlechů</a:t>
            </a:r>
            <a:r>
              <a:rPr lang="en-US" sz="2200" dirty="0" smtClean="0"/>
              <a:t> </a:t>
            </a:r>
            <a:r>
              <a:rPr lang="en-US" sz="2200" dirty="0" err="1" smtClean="0"/>
              <a:t>Kohouta</a:t>
            </a:r>
            <a:r>
              <a:rPr lang="en-US" sz="2200" dirty="0" smtClean="0"/>
              <a:t> </a:t>
            </a:r>
            <a:r>
              <a:rPr lang="en-US" sz="2200" dirty="0" err="1" smtClean="0"/>
              <a:t>ví</a:t>
            </a:r>
            <a:r>
              <a:rPr lang="en-US" sz="2200" dirty="0" smtClean="0"/>
              <a:t> o </a:t>
            </a:r>
            <a:r>
              <a:rPr lang="en-US" sz="2200" dirty="0" err="1" smtClean="0"/>
              <a:t>chystaném</a:t>
            </a:r>
            <a:r>
              <a:rPr lang="en-US" sz="2200" dirty="0" smtClean="0"/>
              <a:t> </a:t>
            </a:r>
            <a:r>
              <a:rPr lang="en-US" sz="2200" dirty="0" err="1" smtClean="0"/>
              <a:t>převozu</a:t>
            </a:r>
            <a:r>
              <a:rPr lang="en-US" sz="2200" dirty="0" smtClean="0"/>
              <a:t> </a:t>
            </a:r>
            <a:r>
              <a:rPr lang="en-US" sz="2200" dirty="0" err="1" smtClean="0"/>
              <a:t>nějakých</a:t>
            </a:r>
            <a:r>
              <a:rPr lang="en-US" sz="2200" dirty="0" smtClean="0"/>
              <a:t> </a:t>
            </a:r>
            <a:r>
              <a:rPr lang="en-US" sz="2200" dirty="0" err="1" smtClean="0"/>
              <a:t>textů</a:t>
            </a:r>
            <a:endParaRPr lang="en-US" sz="2200" dirty="0" smtClean="0"/>
          </a:p>
          <a:p>
            <a:r>
              <a:rPr lang="en-US" sz="2200" b="1" dirty="0" smtClean="0"/>
              <a:t>6. </a:t>
            </a:r>
            <a:r>
              <a:rPr lang="en-US" sz="2200" b="1" dirty="0" err="1" smtClean="0"/>
              <a:t>ledna</a:t>
            </a:r>
            <a:r>
              <a:rPr lang="en-US" sz="2200" b="1" dirty="0" smtClean="0"/>
              <a:t>: </a:t>
            </a:r>
            <a:r>
              <a:rPr lang="en-US" sz="2200" dirty="0" smtClean="0"/>
              <a:t>Havel, </a:t>
            </a:r>
            <a:r>
              <a:rPr lang="en-US" sz="2200" dirty="0" err="1" smtClean="0"/>
              <a:t>Vaculík</a:t>
            </a:r>
            <a:r>
              <a:rPr lang="en-US" sz="2200" dirty="0" smtClean="0"/>
              <a:t> a </a:t>
            </a:r>
            <a:r>
              <a:rPr lang="en-US" sz="2200" dirty="0" err="1" smtClean="0"/>
              <a:t>Landovský</a:t>
            </a:r>
            <a:r>
              <a:rPr lang="en-US" sz="2200" dirty="0" smtClean="0"/>
              <a:t> </a:t>
            </a:r>
            <a:r>
              <a:rPr lang="en-US" sz="2200" dirty="0" err="1" smtClean="0"/>
              <a:t>vyzvedávají</a:t>
            </a:r>
            <a:r>
              <a:rPr lang="en-US" sz="2200" dirty="0" smtClean="0"/>
              <a:t> od </a:t>
            </a:r>
            <a:r>
              <a:rPr lang="en-US" sz="2200" dirty="0" err="1" smtClean="0"/>
              <a:t>Kohouta</a:t>
            </a:r>
            <a:r>
              <a:rPr lang="en-US" sz="2200" dirty="0" smtClean="0"/>
              <a:t> </a:t>
            </a:r>
            <a:r>
              <a:rPr lang="en-US" sz="2200" dirty="0" err="1" smtClean="0"/>
              <a:t>obálky</a:t>
            </a:r>
            <a:r>
              <a:rPr lang="en-US" sz="2200" dirty="0" smtClean="0"/>
              <a:t> pro </a:t>
            </a:r>
            <a:r>
              <a:rPr lang="en-US" sz="2200" dirty="0" err="1" smtClean="0"/>
              <a:t>signatáře</a:t>
            </a:r>
            <a:r>
              <a:rPr lang="en-US" sz="2200" dirty="0" smtClean="0"/>
              <a:t> s </a:t>
            </a:r>
            <a:r>
              <a:rPr lang="en-US" sz="2200" dirty="0" err="1" smtClean="0"/>
              <a:t>textem</a:t>
            </a:r>
            <a:r>
              <a:rPr lang="en-US" sz="2200" dirty="0" smtClean="0"/>
              <a:t> </a:t>
            </a:r>
            <a:r>
              <a:rPr lang="en-US" sz="2200" dirty="0" err="1" smtClean="0"/>
              <a:t>petice</a:t>
            </a:r>
            <a:r>
              <a:rPr lang="en-US" sz="2200" dirty="0" smtClean="0"/>
              <a:t> – </a:t>
            </a:r>
            <a:r>
              <a:rPr lang="en-US" sz="2200" dirty="0" err="1" smtClean="0"/>
              <a:t>sledování</a:t>
            </a:r>
            <a:r>
              <a:rPr lang="en-US" sz="2200" dirty="0" smtClean="0"/>
              <a:t> </a:t>
            </a:r>
            <a:r>
              <a:rPr lang="en-US" sz="2200" dirty="0" err="1" smtClean="0"/>
              <a:t>StB</a:t>
            </a:r>
            <a:r>
              <a:rPr lang="en-US" sz="2200" dirty="0" smtClean="0"/>
              <a:t> – </a:t>
            </a:r>
            <a:r>
              <a:rPr lang="en-US" sz="2200" dirty="0" err="1" smtClean="0"/>
              <a:t>honička</a:t>
            </a:r>
            <a:r>
              <a:rPr lang="en-US" sz="2200" dirty="0" smtClean="0"/>
              <a:t> v </a:t>
            </a:r>
            <a:r>
              <a:rPr lang="en-US" sz="2200" dirty="0" err="1" smtClean="0"/>
              <a:t>autech</a:t>
            </a:r>
            <a:r>
              <a:rPr lang="en-US" sz="2200" dirty="0" smtClean="0"/>
              <a:t> - </a:t>
            </a:r>
            <a:r>
              <a:rPr lang="en-US" sz="2200" dirty="0" err="1" smtClean="0"/>
              <a:t>pokus</a:t>
            </a:r>
            <a:r>
              <a:rPr lang="en-US" sz="2200" dirty="0" smtClean="0"/>
              <a:t> </a:t>
            </a:r>
            <a:r>
              <a:rPr lang="en-US" sz="2200" dirty="0" err="1" smtClean="0"/>
              <a:t>vhodit</a:t>
            </a:r>
            <a:r>
              <a:rPr lang="en-US" sz="2200" dirty="0" smtClean="0"/>
              <a:t> </a:t>
            </a:r>
            <a:r>
              <a:rPr lang="en-US" sz="2200" dirty="0" err="1" smtClean="0"/>
              <a:t>korespondenci</a:t>
            </a:r>
            <a:r>
              <a:rPr lang="en-US" sz="2200" dirty="0" smtClean="0"/>
              <a:t> do </a:t>
            </a:r>
            <a:r>
              <a:rPr lang="en-US" sz="2200" dirty="0" err="1" smtClean="0"/>
              <a:t>poštovní</a:t>
            </a:r>
            <a:r>
              <a:rPr lang="en-US" sz="2200" dirty="0" smtClean="0"/>
              <a:t> </a:t>
            </a:r>
            <a:r>
              <a:rPr lang="en-US" sz="2200" dirty="0" err="1" smtClean="0"/>
              <a:t>schránky</a:t>
            </a:r>
            <a:r>
              <a:rPr lang="en-US" sz="2200" dirty="0" smtClean="0"/>
              <a:t> </a:t>
            </a:r>
            <a:r>
              <a:rPr lang="en-US" sz="2200" dirty="0" err="1" smtClean="0"/>
              <a:t>zatčení</a:t>
            </a:r>
            <a:r>
              <a:rPr lang="en-US" sz="2200" dirty="0" smtClean="0"/>
              <a:t>…</a:t>
            </a:r>
          </a:p>
          <a:p>
            <a:r>
              <a:rPr lang="en-US" sz="2200" b="1" dirty="0" smtClean="0"/>
              <a:t>7. </a:t>
            </a:r>
            <a:r>
              <a:rPr lang="en-US" sz="2200" b="1" dirty="0" err="1" smtClean="0"/>
              <a:t>ledna</a:t>
            </a:r>
            <a:r>
              <a:rPr lang="en-US" sz="2200" b="1" dirty="0" smtClean="0"/>
              <a:t>: </a:t>
            </a:r>
            <a:r>
              <a:rPr lang="en-US" sz="2200" dirty="0" err="1" smtClean="0"/>
              <a:t>vzveřejnění</a:t>
            </a:r>
            <a:r>
              <a:rPr lang="en-US" sz="2200" dirty="0" smtClean="0"/>
              <a:t> </a:t>
            </a:r>
            <a:r>
              <a:rPr lang="en-US" sz="2200" dirty="0" err="1" smtClean="0"/>
              <a:t>Charty</a:t>
            </a:r>
            <a:r>
              <a:rPr lang="en-US" sz="2200" dirty="0" smtClean="0"/>
              <a:t> v </a:t>
            </a:r>
            <a:r>
              <a:rPr lang="en-US" sz="2200" dirty="0" err="1" smtClean="0"/>
              <a:t>zahraničních</a:t>
            </a:r>
            <a:r>
              <a:rPr lang="en-US" sz="2200" dirty="0" smtClean="0"/>
              <a:t> </a:t>
            </a:r>
            <a:r>
              <a:rPr lang="en-US" sz="2200" dirty="0" err="1" smtClean="0"/>
              <a:t>médiích</a:t>
            </a:r>
            <a:r>
              <a:rPr lang="en-US" sz="2200" dirty="0" smtClean="0"/>
              <a:t>  </a:t>
            </a:r>
          </a:p>
          <a:p>
            <a:r>
              <a:rPr lang="en-US" sz="2200" dirty="0"/>
              <a:t>	 </a:t>
            </a:r>
            <a:r>
              <a:rPr lang="en-US" sz="2200" dirty="0" smtClean="0"/>
              <a:t> </a:t>
            </a:r>
            <a:r>
              <a:rPr lang="en-US" sz="2200" dirty="0" err="1" smtClean="0"/>
              <a:t>zasedání</a:t>
            </a:r>
            <a:r>
              <a:rPr lang="en-US" sz="2200" dirty="0" smtClean="0"/>
              <a:t> ÚV KSČ 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223666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SIGNATÁŘI </a:t>
            </a:r>
            <a:endParaRPr lang="en-US" sz="3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55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1052736"/>
            <a:ext cx="626469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Vzali</a:t>
            </a:r>
            <a:r>
              <a:rPr lang="en-US" dirty="0" smtClean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charty</a:t>
            </a:r>
            <a:r>
              <a:rPr lang="en-US" dirty="0"/>
              <a:t>, </a:t>
            </a:r>
            <a:r>
              <a:rPr lang="en-US" dirty="0" err="1"/>
              <a:t>naházeli</a:t>
            </a:r>
            <a:r>
              <a:rPr lang="en-US" dirty="0"/>
              <a:t> je do </a:t>
            </a:r>
            <a:r>
              <a:rPr lang="en-US" dirty="0" err="1"/>
              <a:t>tašek</a:t>
            </a:r>
            <a:r>
              <a:rPr lang="en-US" dirty="0"/>
              <a:t> a </a:t>
            </a:r>
            <a:r>
              <a:rPr lang="en-US" dirty="0" err="1"/>
              <a:t>jedem</a:t>
            </a:r>
            <a:r>
              <a:rPr lang="en-US" dirty="0"/>
              <a:t>. </a:t>
            </a:r>
            <a:r>
              <a:rPr lang="en-US" dirty="0" err="1"/>
              <a:t>Měl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starýho</a:t>
            </a:r>
            <a:r>
              <a:rPr lang="en-US" dirty="0"/>
              <a:t> </a:t>
            </a:r>
            <a:r>
              <a:rPr lang="en-US" dirty="0" err="1"/>
              <a:t>bílýho</a:t>
            </a:r>
            <a:r>
              <a:rPr lang="en-US" dirty="0"/>
              <a:t> </a:t>
            </a:r>
            <a:r>
              <a:rPr lang="en-US" dirty="0" err="1"/>
              <a:t>saaba</a:t>
            </a:r>
            <a:r>
              <a:rPr lang="en-US" dirty="0"/>
              <a:t>. </a:t>
            </a:r>
            <a:r>
              <a:rPr lang="en-US" dirty="0" err="1"/>
              <a:t>Vyrazil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a tam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připravený</a:t>
            </a:r>
            <a:r>
              <a:rPr lang="en-US" dirty="0"/>
              <a:t> – </a:t>
            </a:r>
            <a:r>
              <a:rPr lang="en-US" dirty="0" err="1"/>
              <a:t>estébácká</a:t>
            </a:r>
            <a:r>
              <a:rPr lang="en-US" dirty="0"/>
              <a:t> </a:t>
            </a:r>
            <a:r>
              <a:rPr lang="en-US" dirty="0" err="1"/>
              <a:t>křižovatka</a:t>
            </a:r>
            <a:r>
              <a:rPr lang="en-US" dirty="0"/>
              <a:t>. </a:t>
            </a:r>
            <a:r>
              <a:rPr lang="en-US" dirty="0" err="1"/>
              <a:t>Jeli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, </a:t>
            </a:r>
            <a:r>
              <a:rPr lang="en-US" dirty="0" err="1"/>
              <a:t>kdo</a:t>
            </a:r>
            <a:r>
              <a:rPr lang="en-US" dirty="0"/>
              <a:t> </a:t>
            </a:r>
            <a:r>
              <a:rPr lang="en-US" dirty="0" err="1"/>
              <a:t>kam</a:t>
            </a:r>
            <a:r>
              <a:rPr lang="en-US" dirty="0"/>
              <a:t> </a:t>
            </a:r>
            <a:r>
              <a:rPr lang="en-US" dirty="0" err="1"/>
              <a:t>jel</a:t>
            </a:r>
            <a:r>
              <a:rPr lang="en-US" dirty="0"/>
              <a:t>.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to </a:t>
            </a:r>
            <a:r>
              <a:rPr lang="en-US" dirty="0" err="1"/>
              <a:t>trošku</a:t>
            </a:r>
            <a:r>
              <a:rPr lang="en-US" dirty="0"/>
              <a:t> </a:t>
            </a:r>
            <a:r>
              <a:rPr lang="en-US" dirty="0" err="1"/>
              <a:t>vosolil</a:t>
            </a:r>
            <a:r>
              <a:rPr lang="en-US" dirty="0"/>
              <a:t>, </a:t>
            </a:r>
            <a:r>
              <a:rPr lang="en-US" dirty="0" err="1"/>
              <a:t>vyjel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Hanspaulku</a:t>
            </a:r>
            <a:r>
              <a:rPr lang="en-US" dirty="0"/>
              <a:t> a tam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jel</a:t>
            </a:r>
            <a:r>
              <a:rPr lang="en-US" dirty="0"/>
              <a:t>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Starou</a:t>
            </a:r>
            <a:r>
              <a:rPr lang="en-US" dirty="0"/>
              <a:t> </a:t>
            </a:r>
            <a:r>
              <a:rPr lang="en-US" dirty="0" err="1"/>
              <a:t>faru</a:t>
            </a:r>
            <a:r>
              <a:rPr lang="en-US" dirty="0"/>
              <a:t>. To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to </a:t>
            </a:r>
            <a:r>
              <a:rPr lang="en-US" dirty="0" err="1"/>
              <a:t>pěkně</a:t>
            </a:r>
            <a:r>
              <a:rPr lang="en-US" dirty="0"/>
              <a:t> </a:t>
            </a:r>
            <a:r>
              <a:rPr lang="en-US" dirty="0" err="1"/>
              <a:t>kalil</a:t>
            </a:r>
            <a:r>
              <a:rPr lang="en-US" dirty="0"/>
              <a:t>,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namrzlo</a:t>
            </a:r>
            <a:r>
              <a:rPr lang="en-US" dirty="0"/>
              <a:t>,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sníh</a:t>
            </a:r>
            <a:r>
              <a:rPr lang="en-US" dirty="0"/>
              <a:t>.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mnou</a:t>
            </a:r>
            <a:r>
              <a:rPr lang="en-US" dirty="0"/>
              <a:t> se </a:t>
            </a:r>
            <a:r>
              <a:rPr lang="en-US" dirty="0" err="1"/>
              <a:t>řítily</a:t>
            </a:r>
            <a:r>
              <a:rPr lang="en-US" dirty="0"/>
              <a:t>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šestsettrojky</a:t>
            </a:r>
            <a:r>
              <a:rPr lang="en-US" dirty="0"/>
              <a:t>.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vlít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Starou</a:t>
            </a:r>
            <a:r>
              <a:rPr lang="en-US" dirty="0"/>
              <a:t> </a:t>
            </a:r>
            <a:r>
              <a:rPr lang="en-US" dirty="0" err="1"/>
              <a:t>faru</a:t>
            </a:r>
            <a:r>
              <a:rPr lang="en-US" dirty="0"/>
              <a:t>, tam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udělal</a:t>
            </a:r>
            <a:r>
              <a:rPr lang="en-US" dirty="0"/>
              <a:t> </a:t>
            </a:r>
            <a:r>
              <a:rPr lang="en-US" dirty="0" err="1"/>
              <a:t>gangsteráka</a:t>
            </a:r>
            <a:r>
              <a:rPr lang="en-US" dirty="0"/>
              <a:t> a </a:t>
            </a:r>
            <a:r>
              <a:rPr lang="en-US" dirty="0" err="1"/>
              <a:t>votočil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to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Arcibiskupskej</a:t>
            </a:r>
            <a:r>
              <a:rPr lang="en-US" dirty="0"/>
              <a:t> </a:t>
            </a:r>
            <a:r>
              <a:rPr lang="en-US" dirty="0" err="1"/>
              <a:t>palác</a:t>
            </a:r>
            <a:r>
              <a:rPr lang="en-US" dirty="0"/>
              <a:t>. Ty </a:t>
            </a:r>
            <a:r>
              <a:rPr lang="en-US" dirty="0" err="1"/>
              <a:t>policajti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zapletli</a:t>
            </a:r>
            <a:r>
              <a:rPr lang="en-US" dirty="0"/>
              <a:t>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dlouhý</a:t>
            </a:r>
            <a:r>
              <a:rPr lang="en-US" dirty="0"/>
              <a:t> </a:t>
            </a:r>
            <a:r>
              <a:rPr lang="en-US" dirty="0" err="1"/>
              <a:t>antény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hromadnou</a:t>
            </a:r>
            <a:r>
              <a:rPr lang="en-US" dirty="0"/>
              <a:t> </a:t>
            </a:r>
            <a:r>
              <a:rPr lang="en-US" dirty="0" err="1"/>
              <a:t>bouračku</a:t>
            </a:r>
            <a:r>
              <a:rPr lang="en-US" dirty="0"/>
              <a:t>. A Havel </a:t>
            </a:r>
            <a:r>
              <a:rPr lang="cs-CZ" dirty="0" smtClean="0"/>
              <a:t>z</a:t>
            </a:r>
            <a:r>
              <a:rPr lang="en-US" dirty="0" err="1" smtClean="0"/>
              <a:t>ařval</a:t>
            </a:r>
            <a:r>
              <a:rPr lang="en-US" dirty="0"/>
              <a:t>: ,</a:t>
            </a:r>
            <a:r>
              <a:rPr lang="en-US" dirty="0" err="1"/>
              <a:t>Nacpem</a:t>
            </a:r>
            <a:r>
              <a:rPr lang="en-US" dirty="0"/>
              <a:t> to do </a:t>
            </a:r>
            <a:r>
              <a:rPr lang="en-US" dirty="0" err="1"/>
              <a:t>poštovní</a:t>
            </a:r>
            <a:r>
              <a:rPr lang="en-US" dirty="0"/>
              <a:t> </a:t>
            </a:r>
            <a:r>
              <a:rPr lang="en-US" dirty="0" err="1"/>
              <a:t>schránky</a:t>
            </a:r>
            <a:r>
              <a:rPr lang="en-US" dirty="0"/>
              <a:t>!‘ A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došly</a:t>
            </a:r>
            <a:r>
              <a:rPr lang="en-US" dirty="0"/>
              <a:t>!“</a:t>
            </a:r>
          </a:p>
          <a:p>
            <a:endParaRPr lang="en-US" dirty="0"/>
          </a:p>
          <a:p>
            <a:r>
              <a:rPr lang="en-US" dirty="0"/>
              <a:t>„</a:t>
            </a:r>
            <a:r>
              <a:rPr lang="en-US" dirty="0" err="1"/>
              <a:t>Začali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vyslýchat</a:t>
            </a:r>
            <a:r>
              <a:rPr lang="en-US" dirty="0"/>
              <a:t>, </a:t>
            </a:r>
            <a:r>
              <a:rPr lang="en-US" dirty="0" err="1"/>
              <a:t>dokonce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strašili</a:t>
            </a:r>
            <a:r>
              <a:rPr lang="en-US" dirty="0"/>
              <a:t>. </a:t>
            </a:r>
            <a:r>
              <a:rPr lang="en-US" dirty="0" err="1"/>
              <a:t>Dělal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šaškárny</a:t>
            </a:r>
            <a:r>
              <a:rPr lang="en-US" dirty="0"/>
              <a:t> a </a:t>
            </a:r>
            <a:r>
              <a:rPr lang="en-US" dirty="0" err="1"/>
              <a:t>voni</a:t>
            </a:r>
            <a:r>
              <a:rPr lang="en-US" dirty="0"/>
              <a:t> se </a:t>
            </a:r>
            <a:r>
              <a:rPr lang="en-US" dirty="0" err="1"/>
              <a:t>začali</a:t>
            </a:r>
            <a:r>
              <a:rPr lang="en-US" dirty="0"/>
              <a:t> </a:t>
            </a:r>
            <a:r>
              <a:rPr lang="en-US" dirty="0" err="1"/>
              <a:t>smát</a:t>
            </a:r>
            <a:r>
              <a:rPr lang="en-US" dirty="0"/>
              <a:t>, to </a:t>
            </a:r>
            <a:r>
              <a:rPr lang="en-US" dirty="0" err="1"/>
              <a:t>nevydrželi</a:t>
            </a:r>
            <a:r>
              <a:rPr lang="en-US" dirty="0"/>
              <a:t> – </a:t>
            </a:r>
            <a:r>
              <a:rPr lang="en-US" dirty="0" err="1"/>
              <a:t>ty</a:t>
            </a:r>
            <a:r>
              <a:rPr lang="en-US" dirty="0"/>
              <a:t> </a:t>
            </a:r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papaláši</a:t>
            </a:r>
            <a:r>
              <a:rPr lang="en-US" dirty="0"/>
              <a:t> </a:t>
            </a:r>
            <a:r>
              <a:rPr lang="en-US" dirty="0" err="1"/>
              <a:t>estébácký</a:t>
            </a:r>
            <a:r>
              <a:rPr lang="en-US" dirty="0"/>
              <a:t>. Po </a:t>
            </a:r>
            <a:r>
              <a:rPr lang="en-US" dirty="0" err="1"/>
              <a:t>půlnoci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zase</a:t>
            </a:r>
            <a:r>
              <a:rPr lang="en-US" dirty="0"/>
              <a:t> </a:t>
            </a:r>
            <a:r>
              <a:rPr lang="en-US" dirty="0" err="1"/>
              <a:t>pustili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Kohout</a:t>
            </a:r>
            <a:r>
              <a:rPr lang="en-US" dirty="0"/>
              <a:t> </a:t>
            </a:r>
            <a:r>
              <a:rPr lang="en-US" dirty="0" err="1"/>
              <a:t>rozkecal</a:t>
            </a:r>
            <a:r>
              <a:rPr lang="en-US" dirty="0"/>
              <a:t> </a:t>
            </a:r>
            <a:r>
              <a:rPr lang="en-US" dirty="0" err="1"/>
              <a:t>všem</a:t>
            </a:r>
            <a:r>
              <a:rPr lang="en-US" dirty="0"/>
              <a:t> </a:t>
            </a:r>
            <a:r>
              <a:rPr lang="en-US" dirty="0" err="1"/>
              <a:t>cizím</a:t>
            </a:r>
            <a:r>
              <a:rPr lang="en-US" dirty="0"/>
              <a:t> </a:t>
            </a:r>
            <a:r>
              <a:rPr lang="en-US" dirty="0" err="1"/>
              <a:t>médiím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zatčený</a:t>
            </a:r>
            <a:r>
              <a:rPr lang="en-US" dirty="0"/>
              <a:t>. Ale </a:t>
            </a:r>
            <a:r>
              <a:rPr lang="en-US" dirty="0" err="1"/>
              <a:t>sedmnáctýho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</a:t>
            </a:r>
            <a:r>
              <a:rPr lang="en-US" dirty="0" err="1"/>
              <a:t>vzali</a:t>
            </a:r>
            <a:r>
              <a:rPr lang="en-US" dirty="0"/>
              <a:t> </a:t>
            </a:r>
            <a:r>
              <a:rPr lang="en-US" dirty="0" err="1"/>
              <a:t>znova</a:t>
            </a:r>
            <a:r>
              <a:rPr lang="en-US" dirty="0"/>
              <a:t>,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tam do </a:t>
            </a:r>
            <a:r>
              <a:rPr lang="en-US" dirty="0" err="1"/>
              <a:t>rána</a:t>
            </a:r>
            <a:r>
              <a:rPr lang="en-US" dirty="0"/>
              <a:t> a </a:t>
            </a:r>
            <a:r>
              <a:rPr lang="en-US" dirty="0" err="1"/>
              <a:t>Havla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nepustili</a:t>
            </a:r>
            <a:r>
              <a:rPr lang="en-US" dirty="0"/>
              <a:t>.“</a:t>
            </a:r>
          </a:p>
          <a:p>
            <a:endParaRPr lang="en-US" dirty="0"/>
          </a:p>
          <a:p>
            <a:r>
              <a:rPr lang="en-US" dirty="0"/>
              <a:t>„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zatýkanej</a:t>
            </a:r>
            <a:r>
              <a:rPr lang="en-US" dirty="0"/>
              <a:t> </a:t>
            </a:r>
            <a:r>
              <a:rPr lang="en-US" dirty="0" err="1"/>
              <a:t>skoro</a:t>
            </a:r>
            <a:r>
              <a:rPr lang="en-US" dirty="0"/>
              <a:t> </a:t>
            </a:r>
            <a:r>
              <a:rPr lang="en-US" dirty="0" err="1"/>
              <a:t>každej</a:t>
            </a:r>
            <a:r>
              <a:rPr lang="en-US" dirty="0"/>
              <a:t> den. To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seděl</a:t>
            </a:r>
            <a:r>
              <a:rPr lang="en-US" dirty="0"/>
              <a:t> s </a:t>
            </a:r>
            <a:r>
              <a:rPr lang="en-US" dirty="0" err="1"/>
              <a:t>Cikánama</a:t>
            </a:r>
            <a:r>
              <a:rPr lang="en-US" dirty="0"/>
              <a:t>,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veselo</a:t>
            </a:r>
            <a:r>
              <a:rPr lang="en-US" dirty="0"/>
              <a:t>.“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9788" t="8253" r="14826" b="88"/>
          <a:stretch/>
        </p:blipFill>
        <p:spPr>
          <a:xfrm>
            <a:off x="179512" y="1052736"/>
            <a:ext cx="2164131" cy="3024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88640"/>
            <a:ext cx="37526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</a:rPr>
              <a:t>"RISKANTNÍ JÍZDA"</a:t>
            </a:r>
            <a:endParaRPr lang="en-US" sz="35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3-01-28 at 23.57.3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21088"/>
            <a:ext cx="1454137" cy="16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5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052736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12</a:t>
            </a:r>
            <a:r>
              <a:rPr lang="en-US" sz="2200" b="1" dirty="0"/>
              <a:t>. </a:t>
            </a:r>
            <a:r>
              <a:rPr lang="en-US" sz="2200" b="1" dirty="0" err="1"/>
              <a:t>ledna</a:t>
            </a:r>
            <a:r>
              <a:rPr lang="en-US" sz="2200" b="1" dirty="0"/>
              <a:t> </a:t>
            </a:r>
          </a:p>
          <a:p>
            <a:r>
              <a:rPr lang="en-US" sz="2200" dirty="0"/>
              <a:t>start </a:t>
            </a:r>
            <a:r>
              <a:rPr lang="en-US" sz="2200" b="1" dirty="0" err="1"/>
              <a:t>hysterické</a:t>
            </a:r>
            <a:r>
              <a:rPr lang="en-US" sz="2200" b="1" dirty="0"/>
              <a:t> </a:t>
            </a:r>
            <a:r>
              <a:rPr lang="en-US" sz="2200" b="1" dirty="0" err="1"/>
              <a:t>mediální</a:t>
            </a:r>
            <a:r>
              <a:rPr lang="en-US" sz="2200" b="1" dirty="0"/>
              <a:t> </a:t>
            </a:r>
            <a:r>
              <a:rPr lang="en-US" sz="2200" b="1" dirty="0" err="1"/>
              <a:t>kampaně</a:t>
            </a:r>
            <a:endParaRPr lang="en-US" sz="2200" b="1" dirty="0"/>
          </a:p>
          <a:p>
            <a:r>
              <a:rPr lang="en-US" sz="2200" dirty="0" err="1"/>
              <a:t>neměla</a:t>
            </a:r>
            <a:r>
              <a:rPr lang="en-US" sz="2200" dirty="0"/>
              <a:t> v </a:t>
            </a:r>
            <a:r>
              <a:rPr lang="en-US" sz="2200" dirty="0" err="1"/>
              <a:t>historii</a:t>
            </a:r>
            <a:r>
              <a:rPr lang="en-US" sz="2200" dirty="0"/>
              <a:t> </a:t>
            </a:r>
            <a:r>
              <a:rPr lang="en-US" sz="2200" dirty="0" err="1"/>
              <a:t>komunistického</a:t>
            </a:r>
            <a:r>
              <a:rPr lang="en-US" sz="2200" dirty="0"/>
              <a:t> </a:t>
            </a:r>
            <a:r>
              <a:rPr lang="en-US" sz="2200" dirty="0" err="1"/>
              <a:t>Československa</a:t>
            </a:r>
            <a:r>
              <a:rPr lang="en-US" sz="2200" dirty="0"/>
              <a:t> </a:t>
            </a:r>
            <a:r>
              <a:rPr lang="en-US" sz="2200" dirty="0" err="1"/>
              <a:t>obdobu</a:t>
            </a:r>
            <a:endParaRPr lang="en-US" sz="2200" dirty="0"/>
          </a:p>
          <a:p>
            <a:r>
              <a:rPr lang="en-US" sz="2200" dirty="0" err="1"/>
              <a:t>nejubožejší</a:t>
            </a:r>
            <a:r>
              <a:rPr lang="en-US" sz="2200" dirty="0"/>
              <a:t> v </a:t>
            </a:r>
            <a:r>
              <a:rPr lang="en-US" sz="2200" dirty="0" err="1"/>
              <a:t>dějinách</a:t>
            </a:r>
            <a:r>
              <a:rPr lang="en-US" sz="2200" dirty="0"/>
              <a:t> </a:t>
            </a:r>
            <a:r>
              <a:rPr lang="en-US" sz="2200" dirty="0" err="1"/>
              <a:t>čs</a:t>
            </a:r>
            <a:r>
              <a:rPr lang="en-US" sz="2200" dirty="0"/>
              <a:t>. </a:t>
            </a:r>
            <a:r>
              <a:rPr lang="en-US" sz="2200" dirty="0" err="1"/>
              <a:t>médií</a:t>
            </a:r>
            <a:endParaRPr lang="en-US" sz="2200" dirty="0"/>
          </a:p>
          <a:p>
            <a:r>
              <a:rPr lang="en-US" sz="2200" dirty="0" err="1"/>
              <a:t>vynucování</a:t>
            </a:r>
            <a:r>
              <a:rPr lang="en-US" sz="2200" dirty="0"/>
              <a:t> </a:t>
            </a:r>
            <a:r>
              <a:rPr lang="en-US" sz="2200" dirty="0" err="1"/>
              <a:t>podpisů</a:t>
            </a:r>
            <a:r>
              <a:rPr lang="en-US" sz="2200" dirty="0"/>
              <a:t> </a:t>
            </a:r>
            <a:r>
              <a:rPr lang="en-US" sz="2200" dirty="0" err="1" smtClean="0"/>
              <a:t>rezolucí</a:t>
            </a:r>
            <a:r>
              <a:rPr lang="en-US" sz="2200" dirty="0" smtClean="0"/>
              <a:t> x </a:t>
            </a:r>
            <a:r>
              <a:rPr lang="en-US" sz="2200" dirty="0" err="1" smtClean="0"/>
              <a:t>ztráta</a:t>
            </a:r>
            <a:r>
              <a:rPr lang="en-US" sz="2200" dirty="0" smtClean="0"/>
              <a:t> </a:t>
            </a:r>
            <a:r>
              <a:rPr lang="en-US" sz="2200" dirty="0" err="1" smtClean="0"/>
              <a:t>zaměstnání</a:t>
            </a:r>
            <a:endParaRPr lang="en-US" sz="2200" dirty="0"/>
          </a:p>
          <a:p>
            <a:r>
              <a:rPr lang="en-US" sz="2200" dirty="0"/>
              <a:t>!! </a:t>
            </a:r>
            <a:r>
              <a:rPr lang="en-US" sz="2200" dirty="0" err="1"/>
              <a:t>reakce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Chartu</a:t>
            </a:r>
            <a:r>
              <a:rPr lang="en-US" sz="2200" dirty="0"/>
              <a:t>, </a:t>
            </a:r>
            <a:r>
              <a:rPr lang="en-US" sz="2200" dirty="0" err="1"/>
              <a:t>která</a:t>
            </a:r>
            <a:r>
              <a:rPr lang="en-US" sz="2200" dirty="0"/>
              <a:t> </a:t>
            </a:r>
            <a:r>
              <a:rPr lang="en-US" sz="2200" dirty="0" err="1"/>
              <a:t>nebyla</a:t>
            </a:r>
            <a:r>
              <a:rPr lang="en-US" sz="2200" dirty="0"/>
              <a:t> </a:t>
            </a:r>
            <a:r>
              <a:rPr lang="en-US" sz="2200" dirty="0" smtClean="0"/>
              <a:t>v </a:t>
            </a:r>
            <a:r>
              <a:rPr lang="en-US" sz="2200" dirty="0" err="1" smtClean="0"/>
              <a:t>oficiálním</a:t>
            </a:r>
            <a:r>
              <a:rPr lang="en-US" sz="2200" dirty="0" smtClean="0"/>
              <a:t> </a:t>
            </a:r>
            <a:r>
              <a:rPr lang="en-US" sz="2200" dirty="0" err="1" smtClean="0"/>
              <a:t>tisku</a:t>
            </a:r>
            <a:r>
              <a:rPr lang="en-US" sz="2200" dirty="0" smtClean="0"/>
              <a:t> </a:t>
            </a:r>
            <a:r>
              <a:rPr lang="en-US" sz="2200" dirty="0" err="1" smtClean="0"/>
              <a:t>nikdy</a:t>
            </a:r>
            <a:r>
              <a:rPr lang="en-US" sz="2200" dirty="0" smtClean="0"/>
              <a:t> </a:t>
            </a:r>
            <a:r>
              <a:rPr lang="en-US" sz="2200" dirty="0" err="1"/>
              <a:t>publikována</a:t>
            </a:r>
            <a:endParaRPr lang="en-US" sz="2200" dirty="0"/>
          </a:p>
          <a:p>
            <a:endParaRPr lang="en-US" sz="2200" dirty="0"/>
          </a:p>
          <a:p>
            <a:r>
              <a:rPr lang="en-US" sz="2200" b="1" dirty="0"/>
              <a:t>„</a:t>
            </a:r>
            <a:r>
              <a:rPr lang="en-US" sz="2200" b="1" dirty="0" err="1" smtClean="0"/>
              <a:t>Chátra</a:t>
            </a:r>
            <a:r>
              <a:rPr lang="en-US" sz="2200" b="1" dirty="0" smtClean="0"/>
              <a:t> 77”, „</a:t>
            </a:r>
            <a:r>
              <a:rPr lang="en-US" sz="2200" b="1" dirty="0" err="1" smtClean="0"/>
              <a:t>ztroskotanci</a:t>
            </a:r>
            <a:r>
              <a:rPr lang="en-US" sz="2200" b="1" dirty="0" smtClean="0"/>
              <a:t> </a:t>
            </a:r>
            <a:r>
              <a:rPr lang="en-US" sz="2200" b="1" dirty="0"/>
              <a:t>a </a:t>
            </a:r>
            <a:r>
              <a:rPr lang="en-US" sz="2200" b="1" dirty="0" err="1" smtClean="0"/>
              <a:t>samozvanci</a:t>
            </a:r>
            <a:r>
              <a:rPr lang="en-US" sz="2200" b="1" dirty="0" smtClean="0"/>
              <a:t>“, „</a:t>
            </a:r>
            <a:r>
              <a:rPr lang="en-US" sz="2200" b="1" dirty="0" err="1" smtClean="0"/>
              <a:t>odpadlíci</a:t>
            </a:r>
            <a:r>
              <a:rPr lang="en-US" sz="2200" b="1" dirty="0" smtClean="0"/>
              <a:t>“,  „</a:t>
            </a:r>
            <a:r>
              <a:rPr lang="en-US" sz="2200" b="1" dirty="0" err="1" smtClean="0"/>
              <a:t>pomlouvači</a:t>
            </a:r>
            <a:r>
              <a:rPr lang="en-US" sz="2200" b="1" dirty="0" smtClean="0"/>
              <a:t>“…</a:t>
            </a:r>
            <a:endParaRPr lang="en-US" sz="2200" b="1" dirty="0"/>
          </a:p>
          <a:p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242689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REAKCE KSČ</a:t>
            </a:r>
            <a:endParaRPr lang="en-US" sz="35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3-01-28 at 18.16.50.png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6550124" cy="167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01-28 at 18.16.25.png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733256"/>
            <a:ext cx="5512492" cy="92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10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960440" cy="5762662"/>
          </a:xfrm>
          <a:prstGeom prst="rect">
            <a:avLst/>
          </a:prstGeom>
        </p:spPr>
      </p:pic>
      <p:pic>
        <p:nvPicPr>
          <p:cNvPr id="3" name="Picture 2" descr="IMG_000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032448" cy="57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1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3"/>
            <a:ext cx="8208912" cy="49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64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30243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„ANTICHARTA”</a:t>
            </a:r>
            <a:endParaRPr lang="en-US" sz="3500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1772816"/>
            <a:ext cx="4572000" cy="4493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 err="1"/>
              <a:t>vrchol</a:t>
            </a:r>
            <a:r>
              <a:rPr lang="en-US" sz="2200" dirty="0"/>
              <a:t> </a:t>
            </a:r>
            <a:r>
              <a:rPr lang="en-US" sz="2200" dirty="0" err="1"/>
              <a:t>kampaně</a:t>
            </a:r>
            <a:r>
              <a:rPr lang="en-US" sz="2200" dirty="0"/>
              <a:t> 28. </a:t>
            </a:r>
            <a:r>
              <a:rPr lang="en-US" sz="2200" dirty="0" err="1"/>
              <a:t>ledna</a:t>
            </a:r>
            <a:r>
              <a:rPr lang="en-US" sz="2200" dirty="0"/>
              <a:t> </a:t>
            </a:r>
          </a:p>
          <a:p>
            <a:r>
              <a:rPr lang="en-US" sz="2200" b="1" dirty="0" err="1" smtClean="0"/>
              <a:t>Národní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divadlo</a:t>
            </a:r>
            <a:endParaRPr lang="en-US" sz="2200" b="1" dirty="0" smtClean="0"/>
          </a:p>
          <a:p>
            <a:r>
              <a:rPr lang="en-US" sz="2200" dirty="0" err="1" smtClean="0"/>
              <a:t>umělecké</a:t>
            </a:r>
            <a:r>
              <a:rPr lang="en-US" sz="2200" dirty="0" smtClean="0"/>
              <a:t> </a:t>
            </a:r>
            <a:r>
              <a:rPr lang="en-US" sz="2200" dirty="0" err="1" smtClean="0"/>
              <a:t>svazy</a:t>
            </a:r>
            <a:r>
              <a:rPr lang="en-US" sz="2200" dirty="0" smtClean="0"/>
              <a:t>, </a:t>
            </a:r>
            <a:r>
              <a:rPr lang="en-US" sz="2200" dirty="0" err="1" smtClean="0"/>
              <a:t>představitelé</a:t>
            </a:r>
            <a:r>
              <a:rPr lang="en-US" sz="2200" dirty="0" smtClean="0"/>
              <a:t> </a:t>
            </a:r>
            <a:r>
              <a:rPr lang="en-US" sz="2200" dirty="0" err="1" smtClean="0"/>
              <a:t>strany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a </a:t>
            </a:r>
            <a:r>
              <a:rPr lang="en-US" sz="2200" dirty="0" err="1" smtClean="0"/>
              <a:t>státu</a:t>
            </a:r>
            <a:r>
              <a:rPr lang="en-US" sz="2200" dirty="0" smtClean="0"/>
              <a:t>, </a:t>
            </a:r>
            <a:r>
              <a:rPr lang="en-US" sz="2200" dirty="0" err="1" smtClean="0"/>
              <a:t>představitelé</a:t>
            </a:r>
            <a:r>
              <a:rPr lang="en-US" sz="2200" dirty="0" smtClean="0"/>
              <a:t> </a:t>
            </a:r>
            <a:r>
              <a:rPr lang="en-US" sz="2200" dirty="0" err="1"/>
              <a:t>kultury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- </a:t>
            </a:r>
            <a:r>
              <a:rPr lang="en-US" sz="2200" b="1" dirty="0" err="1"/>
              <a:t>populární</a:t>
            </a:r>
            <a:r>
              <a:rPr lang="en-US" sz="2200" b="1" dirty="0"/>
              <a:t> </a:t>
            </a:r>
            <a:r>
              <a:rPr lang="en-US" sz="2200" b="1" dirty="0" err="1"/>
              <a:t>herci</a:t>
            </a:r>
            <a:endParaRPr lang="en-US" sz="2200" b="1" dirty="0"/>
          </a:p>
          <a:p>
            <a:endParaRPr lang="en-US" sz="2200" dirty="0"/>
          </a:p>
          <a:p>
            <a:r>
              <a:rPr lang="en-US" sz="2200" dirty="0" err="1"/>
              <a:t>přímý</a:t>
            </a:r>
            <a:r>
              <a:rPr lang="en-US" sz="2200" dirty="0"/>
              <a:t> </a:t>
            </a:r>
            <a:r>
              <a:rPr lang="en-US" sz="2200" dirty="0" err="1"/>
              <a:t>televizní</a:t>
            </a:r>
            <a:r>
              <a:rPr lang="en-US" sz="2200" dirty="0"/>
              <a:t> </a:t>
            </a:r>
            <a:r>
              <a:rPr lang="en-US" sz="2200" dirty="0" err="1"/>
              <a:t>přenos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prohlášení</a:t>
            </a:r>
            <a:r>
              <a:rPr lang="en-US" sz="2200" dirty="0"/>
              <a:t> </a:t>
            </a:r>
            <a:r>
              <a:rPr lang="en-US" sz="2200" dirty="0" err="1" smtClean="0"/>
              <a:t>čte</a:t>
            </a:r>
            <a:r>
              <a:rPr lang="en-US" sz="2200" dirty="0" smtClean="0"/>
              <a:t> </a:t>
            </a:r>
            <a:r>
              <a:rPr lang="en-US" sz="2200" dirty="0" err="1" smtClean="0"/>
              <a:t>Jiřina</a:t>
            </a:r>
            <a:r>
              <a:rPr lang="en-US" sz="2200" dirty="0" smtClean="0"/>
              <a:t> </a:t>
            </a:r>
            <a:r>
              <a:rPr lang="en-US" sz="2200" dirty="0" err="1" smtClean="0"/>
              <a:t>Švorcová</a:t>
            </a:r>
            <a:endParaRPr lang="en-US" sz="2200" dirty="0"/>
          </a:p>
          <a:p>
            <a:r>
              <a:rPr lang="en-US" sz="2200" b="1" i="1" dirty="0" smtClean="0"/>
              <a:t>„</a:t>
            </a:r>
            <a:r>
              <a:rPr lang="en-US" sz="2200" b="1" i="1" dirty="0" err="1" smtClean="0"/>
              <a:t>Za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nové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tvůrčí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činy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ve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jménu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socialismu</a:t>
            </a:r>
            <a:r>
              <a:rPr lang="en-US" sz="2200" b="1" i="1" dirty="0" smtClean="0"/>
              <a:t> a </a:t>
            </a:r>
            <a:r>
              <a:rPr lang="en-US" sz="2200" b="1" i="1" dirty="0" err="1" smtClean="0"/>
              <a:t>míru</a:t>
            </a:r>
            <a:r>
              <a:rPr lang="en-US" sz="2200" b="1" i="1" dirty="0" smtClean="0"/>
              <a:t>“</a:t>
            </a:r>
            <a:endParaRPr lang="en-US" sz="2200" b="1" i="1" dirty="0"/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/>
              <a:t>podpis</a:t>
            </a:r>
            <a:r>
              <a:rPr lang="en-US" sz="2200" dirty="0"/>
              <a:t> </a:t>
            </a:r>
            <a:r>
              <a:rPr lang="en-US" sz="2200" dirty="0" err="1"/>
              <a:t>prohlášení</a:t>
            </a:r>
            <a:r>
              <a:rPr lang="en-US" sz="22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89040"/>
            <a:ext cx="3312368" cy="2401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3312368" cy="2480896"/>
          </a:xfrm>
          <a:prstGeom prst="rect">
            <a:avLst/>
          </a:prstGeom>
        </p:spPr>
      </p:pic>
      <p:pic>
        <p:nvPicPr>
          <p:cNvPr id="7" name="Picture 6" descr="Screen shot 2013-01-28 at 22.33.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2736"/>
            <a:ext cx="4355976" cy="6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96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30243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„ANTICHARTA”</a:t>
            </a:r>
            <a:endParaRPr lang="en-US" sz="3500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840" y="1052736"/>
            <a:ext cx="58326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/>
              <a:t>Setkání</a:t>
            </a:r>
            <a:r>
              <a:rPr lang="en-US" sz="2200" dirty="0"/>
              <a:t> v </a:t>
            </a:r>
            <a:r>
              <a:rPr lang="en-US" sz="2200" b="1" dirty="0" err="1"/>
              <a:t>Divadle</a:t>
            </a:r>
            <a:r>
              <a:rPr lang="en-US" sz="2200" b="1" dirty="0"/>
              <a:t> </a:t>
            </a:r>
            <a:r>
              <a:rPr lang="en-US" sz="2200" b="1" dirty="0" err="1"/>
              <a:t>hudby</a:t>
            </a:r>
            <a:r>
              <a:rPr lang="en-US" sz="2200" b="1" dirty="0"/>
              <a:t> </a:t>
            </a:r>
            <a:r>
              <a:rPr lang="en-US" sz="2200" dirty="0"/>
              <a:t>(4. </a:t>
            </a:r>
            <a:r>
              <a:rPr lang="en-US" sz="2200" dirty="0" err="1"/>
              <a:t>února</a:t>
            </a:r>
            <a:r>
              <a:rPr lang="en-US" sz="2200" dirty="0"/>
              <a:t>)</a:t>
            </a:r>
          </a:p>
          <a:p>
            <a:r>
              <a:rPr lang="en-US" sz="2200" dirty="0" err="1" smtClean="0"/>
              <a:t>populární</a:t>
            </a:r>
            <a:r>
              <a:rPr lang="en-US" sz="2200" dirty="0" smtClean="0"/>
              <a:t> </a:t>
            </a:r>
            <a:r>
              <a:rPr lang="en-US" sz="2200" dirty="0" err="1" smtClean="0"/>
              <a:t>hudebníci</a:t>
            </a:r>
            <a:r>
              <a:rPr lang="en-US" sz="2200" dirty="0" smtClean="0"/>
              <a:t> a </a:t>
            </a:r>
            <a:r>
              <a:rPr lang="en-US" sz="2200" dirty="0" err="1" smtClean="0"/>
              <a:t>zpěváci</a:t>
            </a:r>
            <a:endParaRPr lang="en-US" sz="2200" dirty="0" smtClean="0"/>
          </a:p>
          <a:p>
            <a:endParaRPr lang="en-US" sz="2200" b="1" dirty="0" smtClean="0"/>
          </a:p>
          <a:p>
            <a:r>
              <a:rPr lang="en-US" sz="2200" dirty="0" err="1" smtClean="0"/>
              <a:t>patetické</a:t>
            </a:r>
            <a:r>
              <a:rPr lang="en-US" sz="2200" dirty="0" smtClean="0"/>
              <a:t> </a:t>
            </a:r>
            <a:r>
              <a:rPr lang="en-US" sz="2200" dirty="0" err="1"/>
              <a:t>projevy</a:t>
            </a:r>
            <a:r>
              <a:rPr lang="en-US" sz="2200" dirty="0"/>
              <a:t> Karla </a:t>
            </a:r>
            <a:r>
              <a:rPr lang="en-US" sz="2200" dirty="0" err="1"/>
              <a:t>Gotta</a:t>
            </a:r>
            <a:r>
              <a:rPr lang="en-US" sz="2200" dirty="0"/>
              <a:t>, </a:t>
            </a:r>
            <a:r>
              <a:rPr lang="en-US" sz="2200" dirty="0" err="1"/>
              <a:t>Evy</a:t>
            </a:r>
            <a:r>
              <a:rPr lang="en-US" sz="2200" dirty="0"/>
              <a:t> </a:t>
            </a:r>
            <a:r>
              <a:rPr lang="en-US" sz="2200" dirty="0" err="1"/>
              <a:t>Pilarové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Karel</a:t>
            </a:r>
            <a:r>
              <a:rPr lang="en-US" sz="2200" dirty="0"/>
              <a:t> Svoboda, </a:t>
            </a:r>
            <a:r>
              <a:rPr lang="en-US" sz="2200" dirty="0" err="1"/>
              <a:t>Ladislav</a:t>
            </a:r>
            <a:r>
              <a:rPr lang="en-US" sz="2200" dirty="0"/>
              <a:t> </a:t>
            </a:r>
            <a:r>
              <a:rPr lang="en-US" sz="2200" dirty="0" err="1"/>
              <a:t>Štaidl</a:t>
            </a:r>
            <a:r>
              <a:rPr lang="en-US" sz="2200" dirty="0"/>
              <a:t>, </a:t>
            </a:r>
            <a:r>
              <a:rPr lang="en-US" sz="2200" dirty="0" err="1"/>
              <a:t>Jiří</a:t>
            </a:r>
            <a:r>
              <a:rPr lang="en-US" sz="2200" dirty="0"/>
              <a:t> </a:t>
            </a:r>
            <a:r>
              <a:rPr lang="en-US" sz="2200" dirty="0" err="1" smtClean="0"/>
              <a:t>Korn</a:t>
            </a:r>
            <a:r>
              <a:rPr lang="en-US" sz="2200" dirty="0" smtClean="0"/>
              <a:t>…</a:t>
            </a:r>
            <a:endParaRPr lang="en-US" sz="2200" dirty="0"/>
          </a:p>
        </p:txBody>
      </p:sp>
      <p:pic>
        <p:nvPicPr>
          <p:cNvPr id="4" name="Picture 3" descr="IMG_0018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52585"/>
            <a:ext cx="5256584" cy="3616775"/>
          </a:xfrm>
          <a:prstGeom prst="rect">
            <a:avLst/>
          </a:prstGeom>
        </p:spPr>
      </p:pic>
      <p:pic>
        <p:nvPicPr>
          <p:cNvPr id="5" name="Picture 4" descr="Screen shot 2013-01-28 at 18.41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2664296" cy="56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7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24744"/>
            <a:ext cx="7704856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/>
              <a:t>leden</a:t>
            </a:r>
            <a:r>
              <a:rPr lang="en-US" sz="2200" dirty="0"/>
              <a:t> - </a:t>
            </a:r>
            <a:r>
              <a:rPr lang="en-US" sz="2200" dirty="0" err="1"/>
              <a:t>březen</a:t>
            </a:r>
            <a:r>
              <a:rPr lang="en-US" sz="2200" dirty="0"/>
              <a:t> </a:t>
            </a:r>
            <a:r>
              <a:rPr lang="en-US" sz="2200" dirty="0" smtClean="0"/>
              <a:t>1977</a:t>
            </a:r>
            <a:endParaRPr lang="en-US" sz="2200" dirty="0"/>
          </a:p>
          <a:p>
            <a:r>
              <a:rPr lang="en-US" sz="2200" dirty="0" err="1"/>
              <a:t>výslechy</a:t>
            </a:r>
            <a:r>
              <a:rPr lang="en-US" sz="2200" dirty="0"/>
              <a:t> 251 </a:t>
            </a:r>
            <a:r>
              <a:rPr lang="en-US" sz="2200" dirty="0" err="1"/>
              <a:t>osob</a:t>
            </a:r>
            <a:r>
              <a:rPr lang="en-US" sz="2200" dirty="0"/>
              <a:t> 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domovní</a:t>
            </a:r>
            <a:r>
              <a:rPr lang="en-US" sz="2200" dirty="0"/>
              <a:t> </a:t>
            </a:r>
            <a:r>
              <a:rPr lang="en-US" sz="2200" dirty="0" err="1"/>
              <a:t>prohlídky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šikana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předvolání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policii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výsledky</a:t>
            </a:r>
            <a:r>
              <a:rPr lang="en-US" sz="2200" dirty="0"/>
              <a:t> </a:t>
            </a:r>
            <a:r>
              <a:rPr lang="en-US" sz="2200" dirty="0" err="1"/>
              <a:t>vyšetřování</a:t>
            </a:r>
            <a:r>
              <a:rPr lang="en-US" sz="2200" dirty="0"/>
              <a:t> </a:t>
            </a:r>
            <a:r>
              <a:rPr lang="en-US" sz="2200" dirty="0" err="1"/>
              <a:t>odesílány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err="1" smtClean="0"/>
              <a:t>denně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/>
              <a:t>Ministerstvo</a:t>
            </a:r>
            <a:r>
              <a:rPr lang="en-US" sz="2200" dirty="0"/>
              <a:t> </a:t>
            </a:r>
            <a:r>
              <a:rPr lang="en-US" sz="2200" dirty="0" err="1"/>
              <a:t>vnitra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nikdo</a:t>
            </a:r>
            <a:r>
              <a:rPr lang="en-US" sz="2200" dirty="0"/>
              <a:t> </a:t>
            </a:r>
            <a:r>
              <a:rPr lang="en-US" sz="2200" dirty="0" err="1"/>
              <a:t>nebyl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b="1" u="sng" dirty="0" err="1"/>
              <a:t>podpis</a:t>
            </a:r>
            <a:r>
              <a:rPr lang="en-US" sz="2200" dirty="0"/>
              <a:t> </a:t>
            </a:r>
            <a:r>
              <a:rPr lang="en-US" sz="2200" dirty="0" err="1"/>
              <a:t>stíhán</a:t>
            </a:r>
            <a:r>
              <a:rPr lang="en-US" sz="2200" dirty="0"/>
              <a:t> 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- </a:t>
            </a:r>
            <a:r>
              <a:rPr lang="en-US" sz="2200" dirty="0" err="1"/>
              <a:t>ohlas</a:t>
            </a:r>
            <a:r>
              <a:rPr lang="en-US" sz="2200" dirty="0"/>
              <a:t> </a:t>
            </a:r>
            <a:r>
              <a:rPr lang="en-US" sz="2200" dirty="0" err="1"/>
              <a:t>ze</a:t>
            </a:r>
            <a:r>
              <a:rPr lang="en-US" sz="2200" dirty="0"/>
              <a:t> </a:t>
            </a:r>
            <a:r>
              <a:rPr lang="en-US" sz="2200" dirty="0" err="1"/>
              <a:t>zahraničí</a:t>
            </a:r>
            <a:r>
              <a:rPr lang="en-US" sz="2200" dirty="0"/>
              <a:t> </a:t>
            </a:r>
            <a:r>
              <a:rPr lang="en-US" sz="2200" dirty="0" smtClean="0"/>
              <a:t>→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hledání</a:t>
            </a:r>
            <a:r>
              <a:rPr lang="en-US" sz="2200" dirty="0"/>
              <a:t> </a:t>
            </a:r>
            <a:r>
              <a:rPr lang="en-US" sz="2200" dirty="0" err="1"/>
              <a:t>zástupných</a:t>
            </a:r>
            <a:r>
              <a:rPr lang="en-US" sz="2200" dirty="0"/>
              <a:t> </a:t>
            </a:r>
            <a:r>
              <a:rPr lang="en-US" sz="2200" dirty="0" err="1"/>
              <a:t>důvodů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významná</a:t>
            </a:r>
            <a:r>
              <a:rPr lang="en-US" sz="2200" dirty="0"/>
              <a:t> </a:t>
            </a:r>
            <a:r>
              <a:rPr lang="en-US" sz="2200" dirty="0" err="1"/>
              <a:t>pomoc</a:t>
            </a:r>
            <a:r>
              <a:rPr lang="en-US" sz="2200" dirty="0"/>
              <a:t> </a:t>
            </a:r>
            <a:r>
              <a:rPr lang="en-US" sz="2200" dirty="0" err="1"/>
              <a:t>exilu</a:t>
            </a:r>
            <a:r>
              <a:rPr lang="en-US" sz="2200" dirty="0"/>
              <a:t> </a:t>
            </a:r>
            <a:r>
              <a:rPr lang="en-US" sz="2200" dirty="0" err="1"/>
              <a:t>perzekvovaným</a:t>
            </a:r>
            <a:r>
              <a:rPr lang="en-US" sz="2200" dirty="0"/>
              <a:t> </a:t>
            </a:r>
            <a:r>
              <a:rPr lang="en-US" sz="2200" dirty="0" err="1"/>
              <a:t>osobám</a:t>
            </a:r>
            <a:endParaRPr lang="en-US" sz="2200" dirty="0"/>
          </a:p>
          <a:p>
            <a:r>
              <a:rPr lang="en-US" sz="2200" dirty="0" smtClean="0"/>
              <a:t>     (</a:t>
            </a:r>
            <a:r>
              <a:rPr lang="en-US" sz="2200" dirty="0" err="1" smtClean="0"/>
              <a:t>podpora</a:t>
            </a:r>
            <a:r>
              <a:rPr lang="en-US" sz="2200" dirty="0" smtClean="0"/>
              <a:t> </a:t>
            </a:r>
            <a:r>
              <a:rPr lang="en-US" sz="2200" dirty="0" err="1"/>
              <a:t>materiální</a:t>
            </a:r>
            <a:r>
              <a:rPr lang="en-US" sz="2200" dirty="0"/>
              <a:t>, </a:t>
            </a:r>
            <a:r>
              <a:rPr lang="en-US" sz="2200" dirty="0" err="1" smtClean="0"/>
              <a:t>finanční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navázání</a:t>
            </a:r>
            <a:r>
              <a:rPr lang="en-US" sz="2200" dirty="0"/>
              <a:t> </a:t>
            </a:r>
            <a:r>
              <a:rPr lang="en-US" sz="2200" dirty="0" err="1"/>
              <a:t>kontaktů</a:t>
            </a:r>
            <a:r>
              <a:rPr lang="en-US" sz="2200" dirty="0"/>
              <a:t> s </a:t>
            </a:r>
            <a:r>
              <a:rPr lang="en-US" sz="2200" dirty="0" err="1"/>
              <a:t>disentem</a:t>
            </a:r>
            <a:r>
              <a:rPr lang="en-US" sz="2200" dirty="0"/>
              <a:t> v </a:t>
            </a:r>
            <a:r>
              <a:rPr lang="en-US" sz="2200" dirty="0" err="1"/>
              <a:t>Polsku</a:t>
            </a:r>
            <a:r>
              <a:rPr lang="en-US" sz="2200" dirty="0"/>
              <a:t> </a:t>
            </a:r>
            <a:r>
              <a:rPr lang="en-US" sz="2200" dirty="0" smtClean="0"/>
              <a:t> - start </a:t>
            </a:r>
            <a:r>
              <a:rPr lang="en-US" sz="2200" dirty="0" err="1" smtClean="0"/>
              <a:t>spolupráce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17979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REPRESE</a:t>
            </a:r>
            <a:endParaRPr lang="en-US" sz="35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01-28 at 22.59.1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/>
        </p:blipFill>
        <p:spPr>
          <a:xfrm>
            <a:off x="5004048" y="2420888"/>
            <a:ext cx="3096344" cy="94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01-28 at 22.59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01008"/>
            <a:ext cx="3024336" cy="166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01-28 at 22.59.5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2846784" cy="52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01-28 at 23.01.04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45727"/>
          <a:stretch/>
        </p:blipFill>
        <p:spPr>
          <a:xfrm>
            <a:off x="5004048" y="1772816"/>
            <a:ext cx="3751455" cy="53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01-28 at 23.57.3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2736"/>
            <a:ext cx="1454137" cy="16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260648"/>
            <a:ext cx="44173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b="1" dirty="0" smtClean="0">
                <a:solidFill>
                  <a:srgbClr val="FFFFFF"/>
                </a:solidFill>
              </a:rPr>
              <a:t>1975 DOPIS HUSÁKOVI</a:t>
            </a:r>
            <a:endParaRPr lang="cs-CZ" sz="3500" b="1" dirty="0">
              <a:solidFill>
                <a:srgbClr val="FFFFFF"/>
              </a:solidFill>
            </a:endParaRPr>
          </a:p>
        </p:txBody>
      </p:sp>
      <p:sp>
        <p:nvSpPr>
          <p:cNvPr id="6" name="Obdélník 4"/>
          <p:cNvSpPr/>
          <p:nvPr/>
        </p:nvSpPr>
        <p:spPr>
          <a:xfrm>
            <a:off x="395536" y="1196752"/>
            <a:ext cx="66967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Normalizační režim našel prostředky </a:t>
            </a:r>
            <a:br>
              <a:rPr lang="cs-CZ" sz="2200" dirty="0" smtClean="0"/>
            </a:br>
            <a:r>
              <a:rPr lang="cs-CZ" sz="2200" dirty="0" smtClean="0"/>
              <a:t>jak </a:t>
            </a:r>
            <a:r>
              <a:rPr lang="cs-CZ" sz="2200" b="1" dirty="0" smtClean="0"/>
              <a:t>pacifikovat</a:t>
            </a:r>
            <a:r>
              <a:rPr lang="cs-CZ" sz="2200" dirty="0" smtClean="0"/>
              <a:t> kritiky</a:t>
            </a:r>
          </a:p>
          <a:p>
            <a:r>
              <a:rPr lang="cs-CZ" sz="2200" dirty="0" smtClean="0"/>
              <a:t>(pendrekový zákon, čistky, strach, </a:t>
            </a:r>
          </a:p>
          <a:p>
            <a:r>
              <a:rPr lang="cs-CZ" sz="2200" dirty="0" smtClean="0"/>
              <a:t>vyhazovy ze zaměstnání) </a:t>
            </a:r>
          </a:p>
          <a:p>
            <a:endParaRPr lang="cs-CZ" sz="2200" dirty="0" smtClean="0"/>
          </a:p>
          <a:p>
            <a:r>
              <a:rPr lang="cs-CZ" sz="2200" dirty="0" smtClean="0"/>
              <a:t>Václav Havel odchází z Prahy na </a:t>
            </a:r>
            <a:r>
              <a:rPr lang="cs-CZ" sz="2200" b="1" dirty="0" smtClean="0"/>
              <a:t>Hrádeček</a:t>
            </a:r>
            <a:r>
              <a:rPr lang="cs-CZ" sz="2200" dirty="0" smtClean="0"/>
              <a:t>, </a:t>
            </a:r>
            <a:br>
              <a:rPr lang="cs-CZ" sz="2200" dirty="0" smtClean="0"/>
            </a:br>
            <a:r>
              <a:rPr lang="cs-CZ" sz="2200" dirty="0" smtClean="0"/>
              <a:t>stahuje se z veřejného života </a:t>
            </a:r>
          </a:p>
          <a:p>
            <a:endParaRPr lang="cs-CZ" sz="2200" dirty="0" smtClean="0"/>
          </a:p>
          <a:p>
            <a:r>
              <a:rPr lang="cs-CZ" sz="2200" dirty="0" smtClean="0"/>
              <a:t>má pocit, že musí něco udělat, </a:t>
            </a:r>
            <a:r>
              <a:rPr lang="cs-CZ" sz="2200" i="1" dirty="0" smtClean="0"/>
              <a:t>„nečekat co udělají oni“,</a:t>
            </a:r>
          </a:p>
          <a:p>
            <a:r>
              <a:rPr lang="cs-CZ" sz="2200" dirty="0" smtClean="0"/>
              <a:t>rok stylizuje </a:t>
            </a:r>
            <a:r>
              <a:rPr lang="cs-CZ" sz="2200" b="1" dirty="0" smtClean="0"/>
              <a:t>dopis prezidentu Husákovi 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pregnantní vystřižení morální krize ve společnosti, analyzuje </a:t>
            </a:r>
            <a:r>
              <a:rPr lang="cs-CZ" sz="2200" dirty="0"/>
              <a:t>strach, lhostejnost, sobectví, pokrytectví </a:t>
            </a: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a </a:t>
            </a:r>
            <a:r>
              <a:rPr lang="cs-CZ" sz="2200" dirty="0"/>
              <a:t>ponížení lidí v komunistické společnosti</a:t>
            </a:r>
            <a:endParaRPr lang="cs-CZ" sz="2200" dirty="0" smtClean="0"/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dopisem s vlastním podpisem vystupuje ze stínu, ilegality</a:t>
            </a:r>
            <a:endParaRPr lang="cs-CZ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196752"/>
            <a:ext cx="2939407" cy="2032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r="6960"/>
          <a:stretch/>
        </p:blipFill>
        <p:spPr>
          <a:xfrm>
            <a:off x="6804248" y="3212976"/>
            <a:ext cx="2137900" cy="15318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36296" y="4725144"/>
            <a:ext cx="1700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: </a:t>
            </a:r>
            <a:r>
              <a:rPr lang="en-US" sz="1200" dirty="0" err="1" smtClean="0"/>
              <a:t>Bohdan</a:t>
            </a:r>
            <a:r>
              <a:rPr lang="en-US" sz="1200" dirty="0" smtClean="0"/>
              <a:t> </a:t>
            </a:r>
            <a:r>
              <a:rPr lang="en-US" sz="1200" dirty="0" err="1" smtClean="0"/>
              <a:t>Holomíček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3633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052736"/>
            <a:ext cx="74168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/>
              <a:t>Výbor</a:t>
            </a:r>
            <a:r>
              <a:rPr lang="en-US" sz="2200" b="1" dirty="0"/>
              <a:t> </a:t>
            </a:r>
            <a:r>
              <a:rPr lang="en-US" sz="2200" b="1" dirty="0" err="1"/>
              <a:t>na</a:t>
            </a:r>
            <a:r>
              <a:rPr lang="en-US" sz="2200" b="1" dirty="0"/>
              <a:t> </a:t>
            </a:r>
            <a:r>
              <a:rPr lang="en-US" sz="2200" b="1" dirty="0" err="1"/>
              <a:t>obranu</a:t>
            </a:r>
            <a:r>
              <a:rPr lang="en-US" sz="2200" b="1" dirty="0"/>
              <a:t> </a:t>
            </a:r>
            <a:r>
              <a:rPr lang="en-US" sz="2200" b="1" dirty="0" err="1"/>
              <a:t>nespravedlivě</a:t>
            </a:r>
            <a:r>
              <a:rPr lang="en-US" sz="2200" b="1" dirty="0"/>
              <a:t> </a:t>
            </a:r>
            <a:r>
              <a:rPr lang="en-US" sz="2200" b="1" dirty="0" err="1"/>
              <a:t>stíhaných</a:t>
            </a:r>
            <a:endParaRPr lang="en-US" sz="2200" b="1" dirty="0"/>
          </a:p>
          <a:p>
            <a:r>
              <a:rPr lang="en-US" sz="2000" dirty="0" err="1"/>
              <a:t>duben</a:t>
            </a:r>
            <a:r>
              <a:rPr lang="en-US" sz="2000" dirty="0"/>
              <a:t> 1978</a:t>
            </a:r>
          </a:p>
          <a:p>
            <a:endParaRPr lang="en-US" sz="2000" dirty="0"/>
          </a:p>
          <a:p>
            <a:r>
              <a:rPr lang="en-US" sz="2000" dirty="0" err="1" smtClean="0"/>
              <a:t>cíle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sledovat</a:t>
            </a:r>
            <a:r>
              <a:rPr lang="en-US" sz="2000" dirty="0"/>
              <a:t> </a:t>
            </a:r>
            <a:r>
              <a:rPr lang="en-US" sz="2000" dirty="0" err="1"/>
              <a:t>případy</a:t>
            </a:r>
            <a:r>
              <a:rPr lang="en-US" sz="2000" dirty="0"/>
              <a:t> </a:t>
            </a:r>
            <a:r>
              <a:rPr lang="en-US" sz="2000" dirty="0" err="1"/>
              <a:t>osob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byly</a:t>
            </a:r>
            <a:r>
              <a:rPr lang="en-US" sz="2000" dirty="0"/>
              <a:t> v ČSSR </a:t>
            </a:r>
            <a:r>
              <a:rPr lang="en-US" sz="2000" dirty="0" err="1"/>
              <a:t>trestně</a:t>
            </a:r>
            <a:r>
              <a:rPr lang="en-US" sz="2000" dirty="0"/>
              <a:t> </a:t>
            </a:r>
            <a:r>
              <a:rPr lang="en-US" sz="2000" dirty="0" err="1"/>
              <a:t>stíhány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vězněny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projevy</a:t>
            </a:r>
            <a:r>
              <a:rPr lang="en-US" sz="2000" dirty="0"/>
              <a:t> </a:t>
            </a:r>
            <a:r>
              <a:rPr lang="en-US" sz="2000" dirty="0" err="1"/>
              <a:t>svého</a:t>
            </a:r>
            <a:r>
              <a:rPr lang="en-US" sz="2000" dirty="0"/>
              <a:t> </a:t>
            </a:r>
            <a:r>
              <a:rPr lang="en-US" sz="2000" dirty="0" err="1"/>
              <a:t>přesvědčení</a:t>
            </a:r>
            <a:r>
              <a:rPr lang="en-US" sz="2000" dirty="0"/>
              <a:t>,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které</a:t>
            </a:r>
            <a:r>
              <a:rPr lang="en-US" sz="2000" dirty="0"/>
              <a:t> se </a:t>
            </a:r>
            <a:r>
              <a:rPr lang="en-US" sz="2000" dirty="0" err="1"/>
              <a:t>staly</a:t>
            </a:r>
            <a:r>
              <a:rPr lang="en-US" sz="2000" dirty="0"/>
              <a:t> </a:t>
            </a:r>
            <a:r>
              <a:rPr lang="en-US" sz="2000" dirty="0" err="1"/>
              <a:t>oběťmi</a:t>
            </a:r>
            <a:r>
              <a:rPr lang="en-US" sz="2000" dirty="0"/>
              <a:t> </a:t>
            </a:r>
            <a:r>
              <a:rPr lang="en-US" sz="2000" dirty="0" err="1"/>
              <a:t>policejní</a:t>
            </a:r>
            <a:r>
              <a:rPr lang="en-US" sz="2000" dirty="0"/>
              <a:t> </a:t>
            </a:r>
            <a:r>
              <a:rPr lang="en-US" sz="2000" dirty="0" err="1"/>
              <a:t>či</a:t>
            </a:r>
            <a:r>
              <a:rPr lang="en-US" sz="2000" dirty="0"/>
              <a:t> </a:t>
            </a:r>
            <a:r>
              <a:rPr lang="en-US" sz="2000" dirty="0" err="1"/>
              <a:t>justiční</a:t>
            </a:r>
            <a:r>
              <a:rPr lang="en-US" sz="2000" dirty="0"/>
              <a:t> </a:t>
            </a:r>
            <a:r>
              <a:rPr lang="en-US" sz="2000" dirty="0" err="1"/>
              <a:t>svévole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zajišťování</a:t>
            </a:r>
            <a:r>
              <a:rPr lang="en-US" sz="2000" dirty="0"/>
              <a:t> </a:t>
            </a:r>
            <a:r>
              <a:rPr lang="en-US" sz="2000" dirty="0" err="1"/>
              <a:t>právního</a:t>
            </a:r>
            <a:r>
              <a:rPr lang="en-US" sz="2000" dirty="0"/>
              <a:t> </a:t>
            </a:r>
            <a:r>
              <a:rPr lang="en-US" sz="2000" dirty="0" err="1"/>
              <a:t>zastoupení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 err="1"/>
              <a:t>zprostředkováním</a:t>
            </a:r>
            <a:r>
              <a:rPr lang="en-US" sz="2000" dirty="0"/>
              <a:t> </a:t>
            </a:r>
            <a:r>
              <a:rPr lang="en-US" sz="2000" dirty="0" err="1"/>
              <a:t>finanční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</a:t>
            </a:r>
            <a:r>
              <a:rPr lang="en-US" sz="2000" dirty="0" err="1"/>
              <a:t>pomoci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předávání</a:t>
            </a:r>
            <a:r>
              <a:rPr lang="en-US" sz="2000" dirty="0"/>
              <a:t> </a:t>
            </a:r>
            <a:r>
              <a:rPr lang="en-US" sz="2000" dirty="0" err="1"/>
              <a:t>zpráv</a:t>
            </a:r>
            <a:r>
              <a:rPr lang="en-US" sz="2000" dirty="0"/>
              <a:t> do </a:t>
            </a:r>
            <a:r>
              <a:rPr lang="en-US" sz="2000" dirty="0" err="1"/>
              <a:t>zahraničí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 smtClean="0"/>
              <a:t>soudní</a:t>
            </a:r>
            <a:r>
              <a:rPr lang="en-US" sz="2000" dirty="0" smtClean="0"/>
              <a:t> </a:t>
            </a:r>
            <a:r>
              <a:rPr lang="en-US" sz="2000" dirty="0" err="1"/>
              <a:t>proces</a:t>
            </a:r>
            <a:r>
              <a:rPr lang="en-US" sz="2000" dirty="0"/>
              <a:t> s </a:t>
            </a:r>
            <a:r>
              <a:rPr lang="en-US" sz="2000" dirty="0" err="1"/>
              <a:t>šesti</a:t>
            </a:r>
            <a:r>
              <a:rPr lang="en-US" sz="2000" dirty="0"/>
              <a:t> </a:t>
            </a:r>
            <a:r>
              <a:rPr lang="en-US" sz="2000" dirty="0" err="1"/>
              <a:t>členy</a:t>
            </a:r>
            <a:r>
              <a:rPr lang="en-US" sz="2000" dirty="0"/>
              <a:t> v </a:t>
            </a:r>
            <a:r>
              <a:rPr lang="en-US" sz="2000" dirty="0" err="1"/>
              <a:t>roce</a:t>
            </a:r>
            <a:r>
              <a:rPr lang="en-US" sz="2000" dirty="0"/>
              <a:t> </a:t>
            </a:r>
            <a:r>
              <a:rPr lang="en-US" sz="2000" b="1" dirty="0"/>
              <a:t>1979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126140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VONS</a:t>
            </a:r>
            <a:endParaRPr lang="en-US" sz="350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013176"/>
            <a:ext cx="145104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3-01-28 at 22.41.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5" b="4379"/>
          <a:stretch/>
        </p:blipFill>
        <p:spPr>
          <a:xfrm>
            <a:off x="2051720" y="5013176"/>
            <a:ext cx="5040560" cy="149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762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6632"/>
            <a:ext cx="478085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CHARTA </a:t>
            </a:r>
            <a:r>
              <a:rPr lang="en-US" sz="3200" b="1" dirty="0" smtClean="0">
                <a:solidFill>
                  <a:srgbClr val="FFFFFF"/>
                </a:solidFill>
              </a:rPr>
              <a:t>JAKO</a:t>
            </a:r>
            <a:r>
              <a:rPr lang="en-US" sz="3500" b="1" dirty="0" smtClean="0">
                <a:solidFill>
                  <a:srgbClr val="FFFFFF"/>
                </a:solidFill>
              </a:rPr>
              <a:t> INSPIRACE</a:t>
            </a:r>
            <a:endParaRPr lang="en-US" sz="3500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3768" y="1412777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Oswaldo</a:t>
            </a:r>
            <a:r>
              <a:rPr lang="en-US" sz="2000" b="1" dirty="0"/>
              <a:t> </a:t>
            </a:r>
            <a:r>
              <a:rPr lang="en-US" sz="2000" b="1" dirty="0" err="1"/>
              <a:t>Payá</a:t>
            </a:r>
            <a:r>
              <a:rPr lang="en-US" sz="2000" b="1" dirty="0"/>
              <a:t> </a:t>
            </a:r>
          </a:p>
          <a:p>
            <a:r>
              <a:rPr lang="en-US" sz="2000" dirty="0" err="1"/>
              <a:t>jeden</a:t>
            </a:r>
            <a:r>
              <a:rPr lang="en-US" sz="2000" dirty="0"/>
              <a:t> z </a:t>
            </a:r>
            <a:r>
              <a:rPr lang="en-US" sz="2000" dirty="0" err="1"/>
              <a:t>nejvýznamnějších</a:t>
            </a:r>
            <a:r>
              <a:rPr lang="en-US" sz="2000" dirty="0"/>
              <a:t> </a:t>
            </a:r>
            <a:r>
              <a:rPr lang="en-US" sz="2000" dirty="0" err="1"/>
              <a:t>kubánských</a:t>
            </a:r>
            <a:r>
              <a:rPr lang="en-US" sz="2000" dirty="0"/>
              <a:t> </a:t>
            </a:r>
            <a:r>
              <a:rPr lang="en-US" sz="2000" dirty="0" err="1"/>
              <a:t>disidentů</a:t>
            </a:r>
            <a:endParaRPr lang="en-US" sz="2000" dirty="0"/>
          </a:p>
          <a:p>
            <a:r>
              <a:rPr lang="en-US" sz="2000" i="1" dirty="0" err="1"/>
              <a:t>Projekt</a:t>
            </a:r>
            <a:r>
              <a:rPr lang="en-US" sz="2000" i="1" dirty="0"/>
              <a:t> Varela </a:t>
            </a:r>
            <a:r>
              <a:rPr lang="en-US" sz="2000" dirty="0"/>
              <a:t>- </a:t>
            </a:r>
            <a:r>
              <a:rPr lang="en-US" sz="2000" dirty="0" err="1"/>
              <a:t>kubánská</a:t>
            </a:r>
            <a:r>
              <a:rPr lang="en-US" sz="2000" dirty="0"/>
              <a:t> </a:t>
            </a:r>
            <a:r>
              <a:rPr lang="en-US" sz="2000" dirty="0" err="1"/>
              <a:t>obdoba</a:t>
            </a:r>
            <a:r>
              <a:rPr lang="en-US" sz="2000" dirty="0"/>
              <a:t> </a:t>
            </a:r>
            <a:r>
              <a:rPr lang="en-US" sz="2000" dirty="0" err="1"/>
              <a:t>Charty</a:t>
            </a:r>
            <a:r>
              <a:rPr lang="en-US" sz="2000" dirty="0"/>
              <a:t> 77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7"/>
            <a:ext cx="2051050" cy="137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3768" y="28529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 smtClean="0"/>
              <a:t>Aun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Schan</a:t>
            </a:r>
            <a:r>
              <a:rPr lang="en-US" sz="2000" b="1" dirty="0" smtClean="0"/>
              <a:t> Su </a:t>
            </a:r>
            <a:r>
              <a:rPr lang="en-US" sz="2000" b="1" dirty="0" err="1" smtClean="0"/>
              <a:t>Ťij</a:t>
            </a:r>
            <a:endParaRPr lang="en-US" sz="2000" b="1" dirty="0" smtClean="0"/>
          </a:p>
          <a:p>
            <a:r>
              <a:rPr lang="en-US" sz="2000" dirty="0" err="1" smtClean="0"/>
              <a:t>barmská</a:t>
            </a:r>
            <a:r>
              <a:rPr lang="en-US" sz="2000" dirty="0" smtClean="0"/>
              <a:t> </a:t>
            </a:r>
            <a:r>
              <a:rPr lang="en-US" sz="2000" dirty="0" err="1" smtClean="0"/>
              <a:t>opoziční</a:t>
            </a:r>
            <a:r>
              <a:rPr lang="en-US" sz="2000" dirty="0" smtClean="0"/>
              <a:t> </a:t>
            </a:r>
            <a:r>
              <a:rPr lang="en-US" sz="2000" dirty="0" err="1" smtClean="0"/>
              <a:t>vůdkyně</a:t>
            </a:r>
            <a:endParaRPr lang="en-US" sz="2000" dirty="0" smtClean="0"/>
          </a:p>
          <a:p>
            <a:r>
              <a:rPr lang="en-US" sz="2000" dirty="0" smtClean="0"/>
              <a:t>1991 </a:t>
            </a:r>
            <a:r>
              <a:rPr lang="en-US" sz="2000" dirty="0"/>
              <a:t>- </a:t>
            </a:r>
            <a:r>
              <a:rPr lang="en-US" sz="2000" dirty="0" err="1"/>
              <a:t>Nobelova</a:t>
            </a:r>
            <a:r>
              <a:rPr lang="en-US" sz="2000" dirty="0"/>
              <a:t> </a:t>
            </a:r>
            <a:r>
              <a:rPr lang="en-US" sz="2000" dirty="0" err="1"/>
              <a:t>cena</a:t>
            </a:r>
            <a:r>
              <a:rPr lang="en-US" sz="2000" dirty="0"/>
              <a:t> </a:t>
            </a:r>
            <a:r>
              <a:rPr lang="en-US" sz="2000" dirty="0" err="1"/>
              <a:t>míru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2019306" cy="13681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3768" y="429309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Nguyen Van Ly</a:t>
            </a:r>
          </a:p>
          <a:p>
            <a:r>
              <a:rPr lang="en-US" sz="2000" dirty="0" err="1"/>
              <a:t>vietnamský</a:t>
            </a:r>
            <a:r>
              <a:rPr lang="en-US" sz="2000" dirty="0"/>
              <a:t> </a:t>
            </a:r>
            <a:r>
              <a:rPr lang="en-US" sz="2000" dirty="0" err="1"/>
              <a:t>katolický</a:t>
            </a:r>
            <a:r>
              <a:rPr lang="en-US" sz="2000" dirty="0"/>
              <a:t> </a:t>
            </a:r>
            <a:r>
              <a:rPr lang="en-US" sz="2000" dirty="0" err="1"/>
              <a:t>kněz</a:t>
            </a:r>
            <a:r>
              <a:rPr lang="en-US" sz="2000" dirty="0"/>
              <a:t> a </a:t>
            </a:r>
            <a:r>
              <a:rPr lang="en-US" sz="2000" dirty="0" err="1"/>
              <a:t>disident</a:t>
            </a:r>
            <a:endParaRPr lang="en-US" sz="2000" dirty="0"/>
          </a:p>
          <a:p>
            <a:r>
              <a:rPr lang="en-US" sz="2000" dirty="0" err="1"/>
              <a:t>organizuje</a:t>
            </a:r>
            <a:r>
              <a:rPr lang="en-US" sz="2000" dirty="0"/>
              <a:t> </a:t>
            </a:r>
            <a:r>
              <a:rPr lang="en-US" sz="2000" dirty="0" err="1"/>
              <a:t>hnutí</a:t>
            </a:r>
            <a:r>
              <a:rPr lang="en-US" sz="2000" dirty="0"/>
              <a:t> </a:t>
            </a:r>
            <a:r>
              <a:rPr lang="en-US" sz="2000" dirty="0" err="1"/>
              <a:t>obdobné</a:t>
            </a:r>
            <a:r>
              <a:rPr lang="en-US" sz="2000" dirty="0"/>
              <a:t> CH77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93097"/>
            <a:ext cx="2024069" cy="1512168"/>
          </a:xfrm>
          <a:prstGeom prst="rect">
            <a:avLst/>
          </a:prstGeom>
        </p:spPr>
      </p:pic>
      <p:pic>
        <p:nvPicPr>
          <p:cNvPr id="9" name="Picture 8" descr="Screen shot 2013-01-28 at 23.57.32.png"/>
          <p:cNvPicPr>
            <a:picLocks noChangeAspect="1"/>
          </p:cNvPicPr>
          <p:nvPr/>
        </p:nvPicPr>
        <p:blipFill>
          <a:blip r:embed="rId5" cstate="print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21496"/>
            <a:ext cx="392254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09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776" y="1052736"/>
            <a:ext cx="63367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 smtClean="0"/>
              <a:t>Liou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Siao-po</a:t>
            </a:r>
            <a:endParaRPr lang="en-US" sz="2200" b="1" dirty="0" smtClean="0"/>
          </a:p>
          <a:p>
            <a:r>
              <a:rPr lang="en-US" sz="2200" dirty="0" err="1" smtClean="0"/>
              <a:t>čínský</a:t>
            </a:r>
            <a:r>
              <a:rPr lang="en-US" sz="2200" dirty="0" smtClean="0"/>
              <a:t> </a:t>
            </a:r>
            <a:r>
              <a:rPr lang="en-US" sz="2200" dirty="0" err="1" smtClean="0"/>
              <a:t>literární</a:t>
            </a:r>
            <a:r>
              <a:rPr lang="en-US" sz="2200" dirty="0" smtClean="0"/>
              <a:t> </a:t>
            </a:r>
            <a:r>
              <a:rPr lang="en-US" sz="2200" dirty="0" err="1" smtClean="0"/>
              <a:t>kritik</a:t>
            </a:r>
            <a:r>
              <a:rPr lang="en-US" sz="2200" dirty="0" smtClean="0"/>
              <a:t> a </a:t>
            </a:r>
            <a:r>
              <a:rPr lang="en-US" sz="2200" dirty="0" err="1" smtClean="0"/>
              <a:t>disident</a:t>
            </a:r>
            <a:endParaRPr lang="en-US" sz="2200" dirty="0" smtClean="0"/>
          </a:p>
          <a:p>
            <a:r>
              <a:rPr lang="en-US" sz="2200" dirty="0" smtClean="0"/>
              <a:t>v </a:t>
            </a:r>
            <a:r>
              <a:rPr lang="en-US" sz="2200" dirty="0" err="1"/>
              <a:t>roce</a:t>
            </a:r>
            <a:r>
              <a:rPr lang="en-US" sz="2200" dirty="0"/>
              <a:t> 2010 </a:t>
            </a:r>
            <a:r>
              <a:rPr lang="en-US" sz="2200" dirty="0" err="1"/>
              <a:t>získal</a:t>
            </a:r>
            <a:r>
              <a:rPr lang="en-US" sz="2200" dirty="0"/>
              <a:t> </a:t>
            </a:r>
            <a:r>
              <a:rPr lang="en-US" sz="2200" dirty="0" err="1"/>
              <a:t>Nobelovu</a:t>
            </a:r>
            <a:r>
              <a:rPr lang="en-US" sz="2200" dirty="0"/>
              <a:t> </a:t>
            </a:r>
            <a:r>
              <a:rPr lang="en-US" sz="2200" dirty="0" err="1"/>
              <a:t>cenu</a:t>
            </a:r>
            <a:r>
              <a:rPr lang="en-US" sz="2200" dirty="0"/>
              <a:t> </a:t>
            </a:r>
            <a:r>
              <a:rPr lang="en-US" sz="2200" dirty="0" err="1"/>
              <a:t>míru</a:t>
            </a:r>
            <a:endParaRPr lang="en-US" sz="2200" dirty="0"/>
          </a:p>
          <a:p>
            <a:r>
              <a:rPr lang="en-US" sz="2200" i="1" dirty="0"/>
              <a:t>Charta 2008 </a:t>
            </a:r>
            <a:r>
              <a:rPr lang="en-US" sz="2200" dirty="0"/>
              <a:t>- </a:t>
            </a:r>
            <a:r>
              <a:rPr lang="en-US" sz="2200" dirty="0" err="1"/>
              <a:t>požadavek</a:t>
            </a:r>
            <a:r>
              <a:rPr lang="en-US" sz="2200" dirty="0"/>
              <a:t> </a:t>
            </a:r>
            <a:r>
              <a:rPr lang="en-US" sz="2200" dirty="0" err="1"/>
              <a:t>politických</a:t>
            </a:r>
            <a:r>
              <a:rPr lang="en-US" sz="2200" dirty="0"/>
              <a:t> </a:t>
            </a:r>
            <a:r>
              <a:rPr lang="en-US" sz="2200" dirty="0" err="1"/>
              <a:t>reforem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 </a:t>
            </a:r>
            <a:r>
              <a:rPr lang="en-US" sz="2200" dirty="0" err="1"/>
              <a:t>demokratizaci</a:t>
            </a:r>
            <a:r>
              <a:rPr lang="en-US" sz="2200" dirty="0"/>
              <a:t> </a:t>
            </a:r>
            <a:r>
              <a:rPr lang="en-US" sz="2200" dirty="0" err="1"/>
              <a:t>čínské</a:t>
            </a:r>
            <a:r>
              <a:rPr lang="en-US" sz="2200" dirty="0"/>
              <a:t> </a:t>
            </a:r>
            <a:r>
              <a:rPr lang="en-US" sz="2200" dirty="0" err="1"/>
              <a:t>společnosti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96752"/>
            <a:ext cx="2369840" cy="1579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7784" y="3068960"/>
            <a:ext cx="6192688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/>
              <a:t>Běloruské</a:t>
            </a:r>
            <a:r>
              <a:rPr lang="en-US" sz="2200" b="1" dirty="0"/>
              <a:t> </a:t>
            </a:r>
            <a:r>
              <a:rPr lang="en-US" sz="2200" b="1" dirty="0" err="1"/>
              <a:t>hnutí</a:t>
            </a:r>
            <a:r>
              <a:rPr lang="en-US" sz="2200" b="1" dirty="0"/>
              <a:t> Charta 97</a:t>
            </a:r>
          </a:p>
          <a:p>
            <a:r>
              <a:rPr lang="en-US" sz="2200" i="1" dirty="0"/>
              <a:t>„</a:t>
            </a:r>
            <a:r>
              <a:rPr lang="en-US" sz="2200" i="1" dirty="0" err="1"/>
              <a:t>Vaší</a:t>
            </a:r>
            <a:r>
              <a:rPr lang="en-US" sz="2200" i="1" dirty="0"/>
              <a:t> </a:t>
            </a:r>
            <a:r>
              <a:rPr lang="en-US" sz="2200" i="1" dirty="0" err="1"/>
              <a:t>Chartě</a:t>
            </a:r>
            <a:r>
              <a:rPr lang="en-US" sz="2200" i="1" dirty="0"/>
              <a:t> je 35 let. </a:t>
            </a:r>
            <a:r>
              <a:rPr lang="en-US" sz="2200" i="1" dirty="0" err="1"/>
              <a:t>Naší</a:t>
            </a:r>
            <a:r>
              <a:rPr lang="en-US" sz="2200" i="1" dirty="0"/>
              <a:t> </a:t>
            </a:r>
            <a:r>
              <a:rPr lang="en-US" sz="2200" i="1" dirty="0" err="1"/>
              <a:t>Chartě</a:t>
            </a:r>
            <a:r>
              <a:rPr lang="en-US" sz="2200" i="1" dirty="0"/>
              <a:t> 97 je let 15," </a:t>
            </a:r>
            <a:r>
              <a:rPr lang="en-US" sz="2200" dirty="0" err="1"/>
              <a:t>napsali</a:t>
            </a:r>
            <a:r>
              <a:rPr lang="en-US" sz="2200" dirty="0"/>
              <a:t> </a:t>
            </a:r>
            <a:r>
              <a:rPr lang="en-US" sz="2200" dirty="0" err="1"/>
              <a:t>běloruští</a:t>
            </a:r>
            <a:r>
              <a:rPr lang="en-US" sz="2200" dirty="0"/>
              <a:t> </a:t>
            </a:r>
            <a:r>
              <a:rPr lang="en-US" sz="2200" dirty="0" err="1"/>
              <a:t>disidenti</a:t>
            </a:r>
            <a:r>
              <a:rPr lang="en-US" sz="2200" dirty="0"/>
              <a:t>. </a:t>
            </a:r>
            <a:r>
              <a:rPr lang="en-US" sz="2200" i="1" dirty="0"/>
              <a:t>„</a:t>
            </a:r>
            <a:r>
              <a:rPr lang="en-US" sz="2200" i="1" dirty="0" err="1"/>
              <a:t>Byli</a:t>
            </a:r>
            <a:r>
              <a:rPr lang="en-US" sz="2200" i="1" dirty="0"/>
              <a:t> </a:t>
            </a:r>
            <a:r>
              <a:rPr lang="en-US" sz="2200" i="1" dirty="0" err="1"/>
              <a:t>jste</a:t>
            </a:r>
            <a:r>
              <a:rPr lang="en-US" sz="2200" i="1" dirty="0"/>
              <a:t> </a:t>
            </a:r>
            <a:r>
              <a:rPr lang="en-US" sz="2200" i="1" dirty="0" err="1" smtClean="0"/>
              <a:t>vězněni</a:t>
            </a:r>
            <a:r>
              <a:rPr lang="cs-CZ" sz="2200" i="1" dirty="0" smtClean="0"/>
              <a:t>,</a:t>
            </a:r>
            <a:r>
              <a:rPr lang="en-US" sz="2200" i="1" dirty="0" smtClean="0"/>
              <a:t> </a:t>
            </a:r>
            <a:r>
              <a:rPr lang="cs-CZ" sz="2200" i="1" dirty="0" smtClean="0"/>
              <a:t/>
            </a:r>
            <a:br>
              <a:rPr lang="cs-CZ" sz="2200" i="1" dirty="0" smtClean="0"/>
            </a:br>
            <a:r>
              <a:rPr lang="en-US" sz="2200" i="1" dirty="0" smtClean="0"/>
              <a:t>ale </a:t>
            </a:r>
            <a:r>
              <a:rPr lang="en-US" sz="2200" i="1" dirty="0" err="1"/>
              <a:t>nakonec</a:t>
            </a:r>
            <a:r>
              <a:rPr lang="en-US" sz="2200" i="1" dirty="0"/>
              <a:t> </a:t>
            </a:r>
            <a:r>
              <a:rPr lang="en-US" sz="2200" i="1" dirty="0" err="1"/>
              <a:t>jste</a:t>
            </a:r>
            <a:r>
              <a:rPr lang="en-US" sz="2200" i="1" dirty="0"/>
              <a:t> </a:t>
            </a:r>
            <a:r>
              <a:rPr lang="en-US" sz="2200" i="1" dirty="0" err="1"/>
              <a:t>dosáhli</a:t>
            </a:r>
            <a:r>
              <a:rPr lang="en-US" sz="2200" i="1" dirty="0"/>
              <a:t> </a:t>
            </a:r>
            <a:r>
              <a:rPr lang="en-US" sz="2200" i="1" dirty="0" err="1"/>
              <a:t>svobody</a:t>
            </a:r>
            <a:r>
              <a:rPr lang="en-US" sz="2200" i="1" dirty="0"/>
              <a:t>. My </a:t>
            </a:r>
            <a:r>
              <a:rPr lang="en-US" sz="2200" i="1" dirty="0" err="1"/>
              <a:t>jsme</a:t>
            </a:r>
            <a:r>
              <a:rPr lang="en-US" sz="2200" i="1" dirty="0"/>
              <a:t> </a:t>
            </a:r>
            <a:r>
              <a:rPr lang="en-US" sz="2200" i="1" dirty="0" err="1"/>
              <a:t>ve</a:t>
            </a:r>
            <a:r>
              <a:rPr lang="en-US" sz="2200" i="1" dirty="0"/>
              <a:t> </a:t>
            </a:r>
            <a:r>
              <a:rPr lang="en-US" sz="2200" i="1" dirty="0" err="1"/>
              <a:t>vězeních</a:t>
            </a:r>
            <a:r>
              <a:rPr lang="en-US" sz="2200" i="1" dirty="0"/>
              <a:t> </a:t>
            </a:r>
            <a:r>
              <a:rPr lang="en-US" sz="2200" i="1" dirty="0" err="1"/>
              <a:t>nyní</a:t>
            </a:r>
            <a:r>
              <a:rPr lang="en-US" sz="2200" i="1" dirty="0"/>
              <a:t> s </a:t>
            </a:r>
            <a:r>
              <a:rPr lang="en-US" sz="2200" i="1" dirty="0" err="1"/>
              <a:t>vírou</a:t>
            </a:r>
            <a:r>
              <a:rPr lang="en-US" sz="2200" i="1" dirty="0"/>
              <a:t>, </a:t>
            </a:r>
            <a:r>
              <a:rPr lang="en-US" sz="2200" i="1" dirty="0" err="1"/>
              <a:t>že</a:t>
            </a:r>
            <a:r>
              <a:rPr lang="en-US" sz="2200" i="1" dirty="0"/>
              <a:t> </a:t>
            </a:r>
            <a:r>
              <a:rPr lang="en-US" sz="2200" i="1" dirty="0" err="1"/>
              <a:t>také</a:t>
            </a:r>
            <a:r>
              <a:rPr lang="en-US" sz="2200" i="1" dirty="0"/>
              <a:t> my </a:t>
            </a:r>
            <a:r>
              <a:rPr lang="en-US" sz="2200" i="1" dirty="0" err="1"/>
              <a:t>dosáhneme</a:t>
            </a:r>
            <a:r>
              <a:rPr lang="en-US" sz="2200" i="1" dirty="0"/>
              <a:t> </a:t>
            </a:r>
            <a:r>
              <a:rPr lang="en-US" sz="2200" i="1" dirty="0" err="1"/>
              <a:t>svobody</a:t>
            </a:r>
            <a:r>
              <a:rPr lang="en-US" sz="2200" i="1" dirty="0"/>
              <a:t>. </a:t>
            </a:r>
            <a:r>
              <a:rPr lang="en-US" sz="2200" i="1" dirty="0" err="1"/>
              <a:t>Jste</a:t>
            </a:r>
            <a:r>
              <a:rPr lang="en-US" sz="2200" i="1" dirty="0"/>
              <a:t> </a:t>
            </a:r>
            <a:r>
              <a:rPr lang="en-US" sz="2200" i="1" dirty="0" err="1"/>
              <a:t>naším</a:t>
            </a:r>
            <a:r>
              <a:rPr lang="en-US" sz="2200" i="1" dirty="0"/>
              <a:t> </a:t>
            </a:r>
            <a:r>
              <a:rPr lang="en-US" sz="2200" i="1" dirty="0" err="1"/>
              <a:t>příkladem</a:t>
            </a:r>
            <a:r>
              <a:rPr lang="en-US" sz="2200" i="1" dirty="0"/>
              <a:t>. </a:t>
            </a:r>
            <a:r>
              <a:rPr lang="en-US" sz="2200" i="1" dirty="0" err="1"/>
              <a:t>Ustoupit</a:t>
            </a:r>
            <a:r>
              <a:rPr lang="en-US" sz="2200" i="1" dirty="0"/>
              <a:t> </a:t>
            </a:r>
            <a:r>
              <a:rPr lang="en-US" sz="2200" i="1" dirty="0" err="1"/>
              <a:t>není</a:t>
            </a:r>
            <a:r>
              <a:rPr lang="en-US" sz="2200" i="1" dirty="0"/>
              <a:t> </a:t>
            </a:r>
            <a:r>
              <a:rPr lang="en-US" sz="2200" i="1" dirty="0" err="1"/>
              <a:t>kam</a:t>
            </a:r>
            <a:r>
              <a:rPr lang="en-US" sz="2200" i="1" dirty="0"/>
              <a:t>. </a:t>
            </a:r>
            <a:r>
              <a:rPr lang="en-US" sz="2200" i="1" dirty="0" smtClean="0"/>
              <a:t/>
            </a:r>
            <a:br>
              <a:rPr lang="en-US" sz="2200" i="1" dirty="0" smtClean="0"/>
            </a:br>
            <a:r>
              <a:rPr lang="en-US" sz="2200" i="1" dirty="0" err="1" smtClean="0"/>
              <a:t>Vaše</a:t>
            </a:r>
            <a:r>
              <a:rPr lang="en-US" sz="2200" i="1" dirty="0" smtClean="0"/>
              <a:t> </a:t>
            </a:r>
            <a:r>
              <a:rPr lang="en-US" sz="2200" i="1" dirty="0"/>
              <a:t>Charta 97."</a:t>
            </a:r>
          </a:p>
        </p:txBody>
      </p:sp>
      <p:pic>
        <p:nvPicPr>
          <p:cNvPr id="5" name="Picture 4" descr="Screen shot 2013-01-28 at 23.34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212976"/>
            <a:ext cx="2376264" cy="15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8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56992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Barack Obama, </a:t>
            </a:r>
            <a:r>
              <a:rPr lang="en-US" sz="2200" b="1" dirty="0" err="1"/>
              <a:t>leden</a:t>
            </a:r>
            <a:r>
              <a:rPr lang="en-US" sz="2200" b="1" dirty="0"/>
              <a:t> 2012</a:t>
            </a:r>
          </a:p>
          <a:p>
            <a:r>
              <a:rPr lang="en-US" sz="2200" i="1" dirty="0"/>
              <a:t>"</a:t>
            </a:r>
            <a:r>
              <a:rPr lang="en-US" sz="2200" i="1" dirty="0" err="1"/>
              <a:t>Tím</a:t>
            </a:r>
            <a:r>
              <a:rPr lang="en-US" sz="2200" i="1" dirty="0"/>
              <a:t>, </a:t>
            </a:r>
            <a:r>
              <a:rPr lang="en-US" sz="2200" i="1" dirty="0" err="1"/>
              <a:t>že</a:t>
            </a:r>
            <a:r>
              <a:rPr lang="en-US" sz="2200" i="1" dirty="0"/>
              <a:t> </a:t>
            </a:r>
            <a:r>
              <a:rPr lang="en-US" sz="2200" i="1" dirty="0" err="1"/>
              <a:t>chartisté</a:t>
            </a:r>
            <a:r>
              <a:rPr lang="en-US" sz="2200" i="1" dirty="0"/>
              <a:t> </a:t>
            </a:r>
            <a:r>
              <a:rPr lang="en-US" sz="2200" i="1" dirty="0" err="1"/>
              <a:t>vyzvali</a:t>
            </a:r>
            <a:r>
              <a:rPr lang="en-US" sz="2200" i="1" dirty="0"/>
              <a:t> </a:t>
            </a:r>
            <a:r>
              <a:rPr lang="en-US" sz="2200" i="1" dirty="0" err="1"/>
              <a:t>komunistickou</a:t>
            </a:r>
            <a:r>
              <a:rPr lang="en-US" sz="2200" i="1" dirty="0"/>
              <a:t> </a:t>
            </a:r>
            <a:r>
              <a:rPr lang="en-US" sz="2200" i="1" dirty="0" err="1"/>
              <a:t>vládu</a:t>
            </a:r>
            <a:r>
              <a:rPr lang="en-US" sz="2200" i="1" dirty="0"/>
              <a:t>, </a:t>
            </a:r>
            <a:r>
              <a:rPr lang="en-US" sz="2200" i="1" dirty="0" err="1"/>
              <a:t>aby</a:t>
            </a:r>
            <a:r>
              <a:rPr lang="en-US" sz="2200" i="1" dirty="0"/>
              <a:t> </a:t>
            </a:r>
            <a:r>
              <a:rPr lang="en-US" sz="2200" i="1" dirty="0" err="1"/>
              <a:t>přijala</a:t>
            </a:r>
            <a:r>
              <a:rPr lang="en-US" sz="2200" i="1" dirty="0"/>
              <a:t> </a:t>
            </a:r>
            <a:r>
              <a:rPr lang="en-US" sz="2200" i="1" dirty="0" err="1"/>
              <a:t>zodpovědnost</a:t>
            </a:r>
            <a:r>
              <a:rPr lang="en-US" sz="2200" i="1" dirty="0"/>
              <a:t> </a:t>
            </a:r>
            <a:r>
              <a:rPr lang="en-US" sz="2200" i="1" dirty="0" err="1"/>
              <a:t>za</a:t>
            </a:r>
            <a:r>
              <a:rPr lang="en-US" sz="2200" i="1" dirty="0"/>
              <a:t> </a:t>
            </a:r>
            <a:r>
              <a:rPr lang="en-US" sz="2200" i="1" dirty="0" err="1"/>
              <a:t>nedodržování</a:t>
            </a:r>
            <a:r>
              <a:rPr lang="en-US" sz="2200" i="1" dirty="0"/>
              <a:t> </a:t>
            </a:r>
            <a:r>
              <a:rPr lang="en-US" sz="2200" i="1" dirty="0" err="1"/>
              <a:t>lidských</a:t>
            </a:r>
            <a:r>
              <a:rPr lang="en-US" sz="2200" i="1" dirty="0"/>
              <a:t> </a:t>
            </a:r>
            <a:r>
              <a:rPr lang="en-US" sz="2200" i="1" dirty="0" err="1"/>
              <a:t>práv</a:t>
            </a:r>
            <a:r>
              <a:rPr lang="en-US" sz="2200" i="1" dirty="0"/>
              <a:t>, k </a:t>
            </a:r>
            <a:r>
              <a:rPr lang="en-US" sz="2200" i="1" dirty="0" err="1"/>
              <a:t>jejichž</a:t>
            </a:r>
            <a:r>
              <a:rPr lang="en-US" sz="2200" i="1" dirty="0"/>
              <a:t> </a:t>
            </a:r>
            <a:r>
              <a:rPr lang="en-US" sz="2200" i="1" dirty="0" err="1"/>
              <a:t>obraně</a:t>
            </a:r>
            <a:r>
              <a:rPr lang="en-US" sz="2200" i="1" dirty="0"/>
              <a:t> se </a:t>
            </a:r>
            <a:r>
              <a:rPr lang="en-US" sz="2200" i="1" dirty="0" err="1"/>
              <a:t>předtím</a:t>
            </a:r>
            <a:r>
              <a:rPr lang="en-US" sz="2200" i="1" dirty="0"/>
              <a:t> </a:t>
            </a:r>
            <a:r>
              <a:rPr lang="en-US" sz="2200" i="1" dirty="0" err="1"/>
              <a:t>sama</a:t>
            </a:r>
            <a:r>
              <a:rPr lang="en-US" sz="2200" i="1" dirty="0"/>
              <a:t> </a:t>
            </a:r>
            <a:r>
              <a:rPr lang="en-US" sz="2200" i="1" dirty="0" err="1"/>
              <a:t>zavázala</a:t>
            </a:r>
            <a:r>
              <a:rPr lang="en-US" sz="2200" i="1" dirty="0"/>
              <a:t>, Charta </a:t>
            </a:r>
            <a:r>
              <a:rPr lang="en-US" sz="2200" i="1" dirty="0" err="1"/>
              <a:t>odhalila</a:t>
            </a:r>
            <a:r>
              <a:rPr lang="en-US" sz="2200" i="1" dirty="0"/>
              <a:t> to, co </a:t>
            </a:r>
            <a:r>
              <a:rPr lang="en-US" sz="2200" i="1" dirty="0" err="1"/>
              <a:t>prezident</a:t>
            </a:r>
            <a:r>
              <a:rPr lang="en-US" sz="2200" i="1" dirty="0"/>
              <a:t> Havel </a:t>
            </a:r>
            <a:r>
              <a:rPr lang="en-US" sz="2200" i="1" dirty="0" err="1"/>
              <a:t>nazval</a:t>
            </a:r>
            <a:r>
              <a:rPr lang="en-US" sz="2200" i="1" dirty="0"/>
              <a:t> '</a:t>
            </a:r>
            <a:r>
              <a:rPr lang="en-US" sz="2200" i="1" dirty="0" err="1"/>
              <a:t>pokrytectvím</a:t>
            </a:r>
            <a:r>
              <a:rPr lang="en-US" sz="2200" i="1" dirty="0"/>
              <a:t> a </a:t>
            </a:r>
            <a:r>
              <a:rPr lang="en-US" sz="2200" i="1" dirty="0" err="1"/>
              <a:t>lží</a:t>
            </a:r>
            <a:r>
              <a:rPr lang="en-US" sz="2200" i="1" dirty="0"/>
              <a:t>' </a:t>
            </a:r>
            <a:r>
              <a:rPr lang="en-US" sz="2200" i="1" dirty="0" err="1"/>
              <a:t>systému</a:t>
            </a:r>
            <a:r>
              <a:rPr lang="en-US" sz="2200" i="1" dirty="0"/>
              <a:t>, a </a:t>
            </a:r>
            <a:r>
              <a:rPr lang="en-US" sz="2200" i="1" dirty="0" err="1"/>
              <a:t>ukázala</a:t>
            </a:r>
            <a:r>
              <a:rPr lang="en-US" sz="2200" i="1" dirty="0"/>
              <a:t>, </a:t>
            </a:r>
            <a:r>
              <a:rPr lang="en-US" sz="2200" i="1" dirty="0" err="1"/>
              <a:t>jak</a:t>
            </a:r>
            <a:r>
              <a:rPr lang="en-US" sz="2200" i="1" dirty="0"/>
              <a:t> </a:t>
            </a:r>
            <a:r>
              <a:rPr lang="en-US" sz="2200" i="1" dirty="0" err="1"/>
              <a:t>jednotlivci</a:t>
            </a:r>
            <a:r>
              <a:rPr lang="en-US" sz="2200" i="1" dirty="0"/>
              <a:t> </a:t>
            </a:r>
            <a:r>
              <a:rPr lang="en-US" sz="2200" i="1" dirty="0" err="1"/>
              <a:t>mohou</a:t>
            </a:r>
            <a:r>
              <a:rPr lang="en-US" sz="2200" i="1" dirty="0"/>
              <a:t> </a:t>
            </a:r>
            <a:r>
              <a:rPr lang="en-US" sz="2200" i="1" dirty="0" err="1"/>
              <a:t>změnit</a:t>
            </a:r>
            <a:r>
              <a:rPr lang="en-US" sz="2200" i="1" dirty="0"/>
              <a:t> </a:t>
            </a:r>
            <a:r>
              <a:rPr lang="en-US" sz="2200" i="1" dirty="0" err="1"/>
              <a:t>svou</a:t>
            </a:r>
            <a:r>
              <a:rPr lang="en-US" sz="2200" i="1" dirty="0"/>
              <a:t> </a:t>
            </a:r>
            <a:r>
              <a:rPr lang="en-US" sz="2200" i="1" dirty="0" err="1"/>
              <a:t>společnost</a:t>
            </a:r>
            <a:r>
              <a:rPr lang="en-US" sz="2200" i="1" dirty="0"/>
              <a:t> </a:t>
            </a:r>
            <a:r>
              <a:rPr lang="en-US" sz="2200" i="1" dirty="0" err="1"/>
              <a:t>skrze</a:t>
            </a:r>
            <a:r>
              <a:rPr lang="en-US" sz="2200" i="1" dirty="0"/>
              <a:t> </a:t>
            </a:r>
            <a:r>
              <a:rPr lang="en-US" sz="2200" i="1" dirty="0" err="1"/>
              <a:t>nenásilný</a:t>
            </a:r>
            <a:r>
              <a:rPr lang="en-US" sz="2200" i="1" dirty="0"/>
              <a:t> </a:t>
            </a:r>
            <a:r>
              <a:rPr lang="en-US" sz="2200" i="1" dirty="0" err="1"/>
              <a:t>odpor</a:t>
            </a:r>
            <a:r>
              <a:rPr lang="en-US" sz="2200" i="1" dirty="0"/>
              <a:t> a </a:t>
            </a:r>
            <a:r>
              <a:rPr lang="en-US" sz="2200" i="1" dirty="0" err="1"/>
              <a:t>život</a:t>
            </a:r>
            <a:r>
              <a:rPr lang="en-US" sz="2200" i="1" dirty="0"/>
              <a:t> v </a:t>
            </a:r>
            <a:r>
              <a:rPr lang="en-US" sz="2200" i="1" dirty="0" err="1" smtClean="0"/>
              <a:t>pravdě</a:t>
            </a:r>
            <a:r>
              <a:rPr lang="cs-CZ" sz="2200" i="1" dirty="0" smtClean="0"/>
              <a:t>.</a:t>
            </a:r>
            <a:r>
              <a:rPr lang="en-US" sz="2200" i="1" dirty="0" smtClean="0"/>
              <a:t>" </a:t>
            </a:r>
            <a:endParaRPr lang="en-US" sz="2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33964"/>
          <a:stretch/>
        </p:blipFill>
        <p:spPr>
          <a:xfrm>
            <a:off x="395536" y="1052736"/>
            <a:ext cx="2808312" cy="22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47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052736"/>
            <a:ext cx="8136904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/>
              <a:t>Knihovna</a:t>
            </a:r>
            <a:r>
              <a:rPr lang="en-US" b="1" u="sng" dirty="0"/>
              <a:t> </a:t>
            </a:r>
            <a:r>
              <a:rPr lang="en-US" b="1" u="sng" dirty="0" err="1"/>
              <a:t>samizdatové</a:t>
            </a:r>
            <a:r>
              <a:rPr lang="en-US" b="1" u="sng" dirty="0"/>
              <a:t> a </a:t>
            </a:r>
            <a:r>
              <a:rPr lang="en-US" b="1" u="sng" dirty="0" err="1"/>
              <a:t>exilové</a:t>
            </a:r>
            <a:r>
              <a:rPr lang="en-US" b="1" u="sng" dirty="0"/>
              <a:t> </a:t>
            </a:r>
            <a:r>
              <a:rPr lang="en-US" b="1" u="sng" dirty="0" err="1"/>
              <a:t>literatury</a:t>
            </a:r>
            <a:r>
              <a:rPr lang="en-US" b="1" u="sng" dirty="0"/>
              <a:t> </a:t>
            </a:r>
            <a:r>
              <a:rPr lang="en-US" b="1" u="sng" dirty="0">
                <a:hlinkClick r:id="rId2"/>
              </a:rPr>
              <a:t>Libri Prohibiti </a:t>
            </a:r>
            <a:r>
              <a:rPr lang="en-US" u="sng" dirty="0">
                <a:hlinkClick r:id="rId2"/>
              </a:rPr>
              <a:t> </a:t>
            </a:r>
            <a:r>
              <a:rPr lang="en-US" b="1" u="sng" dirty="0">
                <a:hlinkClick r:id="rId3"/>
              </a:rPr>
              <a:t>Podpisy Prohlášení Charty 77 (1977-1989)  </a:t>
            </a:r>
            <a:r>
              <a:rPr lang="en-US" b="1" u="sng" dirty="0">
                <a:hlinkClick r:id="rId4"/>
              </a:rPr>
              <a:t>Fond Československé studentské hnutí v šedesátých letech dvacátého století (sbírka Ivana Dejmala)  Archiv Libri prohibiti  VONS - katalog  Polská podzemní knihovna ve fondech Libri prohibiti</a:t>
            </a:r>
            <a:r>
              <a:rPr lang="en-US" u="sng" dirty="0">
                <a:hlinkClick r:id="rId4"/>
              </a:rPr>
              <a:t>  </a:t>
            </a:r>
            <a:r>
              <a:rPr lang="en-US" b="1" u="sng" dirty="0">
                <a:hlinkClick r:id="rId5"/>
              </a:rPr>
              <a:t>VONS.cz</a:t>
            </a:r>
            <a:r>
              <a:rPr lang="en-US" u="sng" dirty="0">
                <a:hlinkClick r:id="rId5"/>
              </a:rPr>
              <a:t> </a:t>
            </a:r>
            <a:r>
              <a:rPr lang="en-US" b="1" u="sng" dirty="0">
                <a:hlinkClick r:id="rId5"/>
              </a:rPr>
              <a:t>web o dějinách Výboru na obranu nespravedlivě </a:t>
            </a:r>
            <a:r>
              <a:rPr lang="en-US" b="1" u="sng" dirty="0" smtClean="0">
                <a:hlinkClick r:id="rId5"/>
              </a:rPr>
              <a:t>stíhaných</a:t>
            </a:r>
            <a:endParaRPr lang="en-US" b="1" u="sng" dirty="0" smtClean="0"/>
          </a:p>
          <a:p>
            <a:endParaRPr lang="en-US" b="1" dirty="0" smtClean="0"/>
          </a:p>
          <a:p>
            <a:r>
              <a:rPr lang="en-US" b="1" dirty="0" smtClean="0"/>
              <a:t>Charta </a:t>
            </a:r>
            <a:r>
              <a:rPr lang="en-US" b="1" dirty="0"/>
              <a:t>77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webu</a:t>
            </a:r>
            <a:r>
              <a:rPr lang="en-US" b="1" dirty="0"/>
              <a:t> </a:t>
            </a:r>
            <a:r>
              <a:rPr lang="en-US" b="1" u="sng" dirty="0">
                <a:hlinkClick r:id="rId6"/>
              </a:rPr>
              <a:t>totalita.cz</a:t>
            </a:r>
            <a:r>
              <a:rPr lang="en-US" u="sng" dirty="0">
                <a:hlinkClick r:id="rId6"/>
              </a:rPr>
              <a:t> </a:t>
            </a:r>
            <a:r>
              <a:rPr lang="en-US" b="1" u="sng" dirty="0">
                <a:hlinkClick r:id="rId7"/>
              </a:rPr>
              <a:t>úplný seznam zveřejněných signatářů Charty 77</a:t>
            </a:r>
            <a:r>
              <a:rPr lang="en-US" u="sng" dirty="0">
                <a:hlinkClick r:id="rId7"/>
              </a:rPr>
              <a:t> </a:t>
            </a:r>
            <a:r>
              <a:rPr lang="en-US" b="1" u="sng" dirty="0">
                <a:hlinkClick r:id="rId8"/>
              </a:rPr>
              <a:t>přehled dokumentů, vydaných Chartou 77 v jednotlivých letech</a:t>
            </a:r>
            <a:r>
              <a:rPr lang="en-US" u="sng" dirty="0">
                <a:hlinkClick r:id="rId8"/>
              </a:rPr>
              <a:t> </a:t>
            </a:r>
            <a:r>
              <a:rPr lang="en-US" b="1" u="sng" dirty="0">
                <a:hlinkClick r:id="rId9"/>
              </a:rPr>
              <a:t>Charta 77 - nekrolog k úmrtí prof. Jana Patočky</a:t>
            </a:r>
            <a:r>
              <a:rPr lang="en-US" u="sng" dirty="0">
                <a:hlinkClick r:id="rId9"/>
              </a:rPr>
              <a:t> </a:t>
            </a:r>
            <a:r>
              <a:rPr lang="en-US" b="1" u="sng" dirty="0">
                <a:hlinkClick r:id="rId10"/>
              </a:rPr>
              <a:t>Charta 77 po 30 letech: kopie dobových dokumentů</a:t>
            </a:r>
            <a:r>
              <a:rPr lang="en-US" u="sng" dirty="0">
                <a:hlinkClick r:id="rId10"/>
              </a:rPr>
              <a:t> </a:t>
            </a:r>
            <a:r>
              <a:rPr lang="en-US" b="1" u="sng" dirty="0">
                <a:hlinkClick r:id="rId11"/>
              </a:rPr>
              <a:t>Jan PATOČKA: O povinnosti bránit se proti bezpráví</a:t>
            </a:r>
            <a:r>
              <a:rPr lang="en-US" u="sng" dirty="0">
                <a:hlinkClick r:id="rId11"/>
              </a:rPr>
              <a:t> </a:t>
            </a:r>
            <a:r>
              <a:rPr lang="en-US" b="1" u="sng" dirty="0">
                <a:hlinkClick r:id="rId12"/>
              </a:rPr>
              <a:t>Čs. televize proti Chartě 77</a:t>
            </a:r>
            <a:r>
              <a:rPr lang="en-US" u="sng" dirty="0">
                <a:hlinkClick r:id="rId12"/>
              </a:rPr>
              <a:t> </a:t>
            </a:r>
            <a:r>
              <a:rPr lang="en-US" b="1" u="sng" dirty="0">
                <a:hlinkClick r:id="rId13"/>
              </a:rPr>
              <a:t>Anticharta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46338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CHARTA NA INTERNETU</a:t>
            </a:r>
            <a:endParaRPr lang="en-US" sz="3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7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96752"/>
            <a:ext cx="871296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Vzpomínky</a:t>
            </a:r>
            <a:r>
              <a:rPr lang="en-US" b="1" dirty="0"/>
              <a:t> </a:t>
            </a:r>
            <a:r>
              <a:rPr lang="en-US" b="1" dirty="0" err="1"/>
              <a:t>signatářů</a:t>
            </a:r>
            <a:r>
              <a:rPr lang="en-US" b="1" dirty="0"/>
              <a:t> </a:t>
            </a:r>
            <a:r>
              <a:rPr lang="en-US" b="1" dirty="0" err="1"/>
              <a:t>Charty</a:t>
            </a:r>
            <a:r>
              <a:rPr lang="en-US" b="1" dirty="0"/>
              <a:t> 77 v </a:t>
            </a:r>
            <a:r>
              <a:rPr lang="en-US" b="1" dirty="0" err="1"/>
              <a:t>elektronickém</a:t>
            </a:r>
            <a:r>
              <a:rPr lang="en-US" b="1" dirty="0"/>
              <a:t> </a:t>
            </a:r>
            <a:r>
              <a:rPr lang="en-US" b="1" dirty="0" err="1"/>
              <a:t>archívu</a:t>
            </a:r>
            <a:r>
              <a:rPr lang="en-US" b="1" dirty="0"/>
              <a:t> </a:t>
            </a:r>
            <a:r>
              <a:rPr lang="en-US" b="1" u="sng" dirty="0">
                <a:hlinkClick r:id="rId2"/>
              </a:rPr>
              <a:t>Paměť národa společnosti Post Bellum</a:t>
            </a:r>
            <a:endParaRPr lang="en-US" u="sng" dirty="0">
              <a:hlinkClick r:id="rId2"/>
            </a:endParaRPr>
          </a:p>
          <a:p>
            <a:r>
              <a:rPr lang="en-US" b="1" u="sng" dirty="0"/>
              <a:t>Charta 77 v </a:t>
            </a:r>
            <a:r>
              <a:rPr lang="en-US" b="1" u="sng" dirty="0" err="1"/>
              <a:t>elektronickém</a:t>
            </a:r>
            <a:r>
              <a:rPr lang="en-US" b="1" u="sng" dirty="0"/>
              <a:t> </a:t>
            </a:r>
            <a:r>
              <a:rPr lang="en-US" b="1" u="sng" dirty="0">
                <a:hlinkClick r:id="rId3"/>
              </a:rPr>
              <a:t>archívu Knihovny Václava Havla</a:t>
            </a:r>
            <a:endParaRPr lang="en-US" u="sng" dirty="0">
              <a:hlinkClick r:id="rId3"/>
            </a:endParaRPr>
          </a:p>
          <a:p>
            <a:r>
              <a:rPr lang="en-US" b="1" u="sng" dirty="0"/>
              <a:t>Charta 77 </a:t>
            </a:r>
            <a:r>
              <a:rPr lang="en-US" b="1" u="sng" dirty="0" err="1"/>
              <a:t>na</a:t>
            </a:r>
            <a:r>
              <a:rPr lang="en-US" b="1" u="sng" dirty="0"/>
              <a:t> </a:t>
            </a:r>
            <a:r>
              <a:rPr lang="en-US" b="1" u="sng" dirty="0" err="1"/>
              <a:t>webu</a:t>
            </a:r>
            <a:r>
              <a:rPr lang="en-US" b="1" u="sng" dirty="0"/>
              <a:t> </a:t>
            </a:r>
            <a:r>
              <a:rPr lang="en-US" b="1" u="sng" dirty="0" err="1"/>
              <a:t>Ústavu</a:t>
            </a:r>
            <a:r>
              <a:rPr lang="en-US" b="1" u="sng" dirty="0"/>
              <a:t> pro </a:t>
            </a:r>
            <a:r>
              <a:rPr lang="en-US" b="1" u="sng" dirty="0" err="1"/>
              <a:t>studium</a:t>
            </a:r>
            <a:r>
              <a:rPr lang="en-US" b="1" u="sng" dirty="0"/>
              <a:t> </a:t>
            </a:r>
            <a:r>
              <a:rPr lang="en-US" b="1" u="sng" dirty="0" err="1"/>
              <a:t>totalitních</a:t>
            </a:r>
            <a:r>
              <a:rPr lang="en-US" b="1" u="sng" dirty="0"/>
              <a:t> </a:t>
            </a:r>
            <a:r>
              <a:rPr lang="en-US" b="1" u="sng" dirty="0" err="1"/>
              <a:t>režimů</a:t>
            </a:r>
            <a:endParaRPr lang="en-US" u="sng" dirty="0"/>
          </a:p>
          <a:p>
            <a:r>
              <a:rPr lang="en-US" b="1" u="sng" dirty="0">
                <a:hlinkClick r:id="rId4"/>
              </a:rPr>
              <a:t>Elektronická verze výstavy „Souhlasím s prohlášením Charty 77 z 1.1.1977 - Podpisy prvních signatářů Charty 77“ (Ústav pro studium totalitních režimů) </a:t>
            </a:r>
            <a:r>
              <a:rPr lang="en-US" b="1" u="sng" dirty="0">
                <a:hlinkClick r:id="rId5"/>
              </a:rPr>
              <a:t>Bursík, Tomáš: Charta 77 očima vězňů v československých vězeňských zařízeních. (PaD 1/2007, s. 42–49) </a:t>
            </a:r>
            <a:r>
              <a:rPr lang="en-US" b="1" u="sng" dirty="0">
                <a:hlinkClick r:id="rId6"/>
              </a:rPr>
              <a:t>Koura, Petr: Výstava „Souhlasím s Prohlášením Charty 77 z 1. 1. 1977“. Podpisy prvních signatářů Charty 77. (PaD 1/2007, s. 205–206) Digitální studovna  </a:t>
            </a:r>
            <a:r>
              <a:rPr lang="en-US" b="1" u="sng" dirty="0">
                <a:hlinkClick r:id="rId7"/>
              </a:rPr>
              <a:t>Souhrnná informace rozvědky č. 21. K některým aspektům hnutí „charta 77“, 1977 Výukové materiály: </a:t>
            </a:r>
            <a:r>
              <a:rPr lang="en-US" b="1" u="sng" dirty="0">
                <a:hlinkClick r:id="rId8"/>
              </a:rPr>
              <a:t>Anticharta (antologie ideologických textů), skupina vzdělávání Ústavu pro studium totalitních režimů Poučení z krizového vývoje </a:t>
            </a:r>
            <a:r>
              <a:rPr lang="en-US" b="1" u="sng" dirty="0">
                <a:hlinkClick r:id="rId9"/>
              </a:rPr>
              <a:t>Historie českého undergroundu 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46338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CHARTA NA INTERNETU</a:t>
            </a:r>
            <a:endParaRPr lang="en-US" sz="3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29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52736"/>
            <a:ext cx="871296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Tomáš</a:t>
            </a:r>
            <a:r>
              <a:rPr lang="en-US" b="1" dirty="0"/>
              <a:t> </a:t>
            </a:r>
            <a:r>
              <a:rPr lang="en-US" b="1" dirty="0" err="1"/>
              <a:t>Halík</a:t>
            </a:r>
            <a:r>
              <a:rPr lang="en-US" b="1" dirty="0"/>
              <a:t> </a:t>
            </a:r>
            <a:r>
              <a:rPr lang="en-US" b="1" dirty="0">
                <a:hlinkClick r:id="rId2"/>
              </a:rPr>
              <a:t>MUŽ PŘEMÝŠLENÍ A ODHODLÁNÍ. Jan Patočka, 1.6. 107 - 13.3. 1977. Příběh Jana Patočky, českého filozofa a obhájce lidských práv </a:t>
            </a:r>
            <a:endParaRPr lang="en-US" dirty="0">
              <a:hlinkClick r:id="rId2"/>
            </a:endParaRPr>
          </a:p>
          <a:p>
            <a:r>
              <a:rPr lang="en-US" b="1" u="sng" dirty="0"/>
              <a:t>ČT24 </a:t>
            </a:r>
            <a:r>
              <a:rPr lang="en-US" b="1" u="sng" dirty="0">
                <a:hlinkClick r:id="rId3"/>
              </a:rPr>
              <a:t>Charta 77: Komu tím sloužili? Socialismu ne.... </a:t>
            </a:r>
            <a:r>
              <a:rPr lang="en-US" b="1" u="sng" dirty="0">
                <a:hlinkClick r:id="rId4"/>
              </a:rPr>
              <a:t>Anticharta - protest umělců proti Chartě 77 </a:t>
            </a:r>
            <a:r>
              <a:rPr lang="en-US" b="1" u="sng" dirty="0">
                <a:hlinkClick r:id="rId5"/>
              </a:rPr>
              <a:t>Chartu chtěli zveřejnit na Tři krále, StB tomu zabránila </a:t>
            </a:r>
            <a:r>
              <a:rPr lang="en-US" b="1" u="sng" dirty="0">
                <a:hlinkClick r:id="rId6"/>
              </a:rPr>
              <a:t>Disidenti (Historie Cs) </a:t>
            </a:r>
            <a:r>
              <a:rPr lang="en-US" b="1" u="sng" dirty="0">
                <a:hlinkClick r:id="rId7"/>
              </a:rPr>
              <a:t>Třicet let od úmrtí jednoho z největších českých filozofů - Jana Patočky</a:t>
            </a:r>
            <a:r>
              <a:rPr lang="en-US" b="1" u="sng" dirty="0" smtClean="0">
                <a:hlinkClick r:id="rId7"/>
              </a:rPr>
              <a:t> </a:t>
            </a:r>
            <a:r>
              <a:rPr lang="en-US" b="1" u="sng" dirty="0" smtClean="0">
                <a:hlinkClick r:id="rId8"/>
              </a:rPr>
              <a:t>Ženy </a:t>
            </a:r>
            <a:r>
              <a:rPr lang="en-US" b="1" u="sng" dirty="0">
                <a:hlinkClick r:id="rId8"/>
              </a:rPr>
              <a:t>Charty 77</a:t>
            </a:r>
            <a:endParaRPr lang="en-US" u="sng" dirty="0">
              <a:hlinkClick r:id="rId8"/>
            </a:endParaRPr>
          </a:p>
          <a:p>
            <a:r>
              <a:rPr lang="en-US" b="1" u="sng" dirty="0"/>
              <a:t> </a:t>
            </a:r>
            <a:r>
              <a:rPr lang="en-US" b="1" u="sng" dirty="0" err="1"/>
              <a:t>Články</a:t>
            </a:r>
            <a:r>
              <a:rPr lang="en-US" b="1" u="sng" dirty="0"/>
              <a:t> </a:t>
            </a:r>
            <a:r>
              <a:rPr lang="en-US" b="1" u="sng" dirty="0" err="1"/>
              <a:t>na</a:t>
            </a:r>
            <a:r>
              <a:rPr lang="en-US" b="1" u="sng" dirty="0"/>
              <a:t> </a:t>
            </a:r>
            <a:r>
              <a:rPr lang="en-US" b="1" u="sng" dirty="0" err="1"/>
              <a:t>webu</a:t>
            </a:r>
            <a:r>
              <a:rPr lang="en-US" b="1" u="sng" dirty="0"/>
              <a:t> </a:t>
            </a:r>
            <a:r>
              <a:rPr lang="en-US" b="1" u="sng" dirty="0" err="1"/>
              <a:t>www.ludvikvaculik.cz</a:t>
            </a:r>
            <a:r>
              <a:rPr lang="en-US" u="sng" dirty="0">
                <a:hlinkClick r:id="rId9"/>
              </a:rPr>
              <a:t> </a:t>
            </a:r>
            <a:r>
              <a:rPr lang="en-US" b="1" u="sng" dirty="0">
                <a:hlinkClick r:id="rId9"/>
              </a:rPr>
              <a:t>P.Blažek: Vznik Charty 77 očima StB </a:t>
            </a:r>
            <a:r>
              <a:rPr lang="en-US" u="sng" dirty="0">
                <a:hlinkClick r:id="rId9"/>
              </a:rPr>
              <a:t> </a:t>
            </a:r>
            <a:r>
              <a:rPr lang="en-US" b="1" u="sng" dirty="0">
                <a:hlinkClick r:id="rId9"/>
              </a:rPr>
              <a:t>R.Malecký: Písařky,obálky a jeden omyl </a:t>
            </a:r>
            <a:r>
              <a:rPr lang="en-US" u="sng" dirty="0">
                <a:hlinkClick r:id="rId9"/>
              </a:rPr>
              <a:t> </a:t>
            </a:r>
            <a:r>
              <a:rPr lang="en-US" b="1" u="sng" dirty="0">
                <a:hlinkClick r:id="rId9"/>
              </a:rPr>
              <a:t>P.Landovský: Soukromá vzpoura </a:t>
            </a:r>
            <a:r>
              <a:rPr lang="en-US" u="sng" dirty="0">
                <a:hlinkClick r:id="rId9"/>
              </a:rPr>
              <a:t> </a:t>
            </a:r>
            <a:r>
              <a:rPr lang="en-US" b="1" u="sng" dirty="0">
                <a:hlinkClick r:id="rId9"/>
              </a:rPr>
              <a:t>R.Schovánek: Devět agentů mezi námi </a:t>
            </a:r>
            <a:r>
              <a:rPr lang="en-US" u="sng" dirty="0">
                <a:hlinkClick r:id="rId9"/>
              </a:rPr>
              <a:t>  </a:t>
            </a:r>
            <a:r>
              <a:rPr lang="en-US" b="1" u="sng" dirty="0">
                <a:hlinkClick r:id="rId10"/>
              </a:rPr>
              <a:t>Vše o Chartě 77</a:t>
            </a:r>
            <a:r>
              <a:rPr lang="en-US" u="sng" dirty="0">
                <a:hlinkClick r:id="rId10"/>
              </a:rPr>
              <a:t> </a:t>
            </a:r>
            <a:r>
              <a:rPr lang="en-US" b="1" u="sng" dirty="0">
                <a:hlinkClick r:id="rId10"/>
              </a:rPr>
              <a:t>na www.lidovky.cz</a:t>
            </a:r>
            <a:r>
              <a:rPr lang="en-US" u="sng" dirty="0" smtClean="0">
                <a:hlinkClick r:id="rId10"/>
              </a:rPr>
              <a:t> </a:t>
            </a:r>
            <a:r>
              <a:rPr lang="en-US" b="1" u="sng" dirty="0" smtClean="0">
                <a:hlinkClick r:id="rId10"/>
              </a:rPr>
              <a:t>Youtube</a:t>
            </a:r>
            <a:r>
              <a:rPr lang="en-US" b="1" dirty="0" smtClean="0"/>
              <a:t> - </a:t>
            </a:r>
            <a:r>
              <a:rPr lang="en-US" b="1" u="sng" dirty="0" smtClean="0">
                <a:hlinkClick r:id="rId11"/>
              </a:rPr>
              <a:t>Reakce </a:t>
            </a:r>
            <a:r>
              <a:rPr lang="en-US" b="1" u="sng" dirty="0">
                <a:hlinkClick r:id="rId11"/>
              </a:rPr>
              <a:t>na Chartu 77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520" y="116632"/>
            <a:ext cx="46338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CHARTA NA INTERNETU</a:t>
            </a:r>
            <a:endParaRPr lang="en-US" sz="3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8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1"/>
          <p:cNvSpPr/>
          <p:nvPr/>
        </p:nvSpPr>
        <p:spPr>
          <a:xfrm>
            <a:off x="251520" y="188640"/>
            <a:ext cx="59297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b="1" dirty="0" smtClean="0">
                <a:solidFill>
                  <a:srgbClr val="FFFFFF"/>
                </a:solidFill>
              </a:rPr>
              <a:t>1976 SCHŮZKA HAVEL - JIROUS</a:t>
            </a:r>
            <a:endParaRPr lang="cs-CZ" sz="3500" b="1" dirty="0">
              <a:solidFill>
                <a:srgbClr val="FFFFFF"/>
              </a:solidFill>
            </a:endParaRPr>
          </a:p>
        </p:txBody>
      </p:sp>
      <p:sp>
        <p:nvSpPr>
          <p:cNvPr id="6" name="Obdélník 2"/>
          <p:cNvSpPr/>
          <p:nvPr/>
        </p:nvSpPr>
        <p:spPr>
          <a:xfrm>
            <a:off x="323528" y="1340768"/>
            <a:ext cx="4248472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200" b="1" dirty="0" smtClean="0"/>
              <a:t>Havel</a:t>
            </a:r>
            <a:r>
              <a:rPr lang="cs-CZ" sz="2200" dirty="0" smtClean="0"/>
              <a:t> se seznamuje </a:t>
            </a:r>
            <a:br>
              <a:rPr lang="cs-CZ" sz="2200" dirty="0" smtClean="0"/>
            </a:br>
            <a:r>
              <a:rPr lang="cs-CZ" sz="2200" dirty="0" smtClean="0"/>
              <a:t>s nekonformním umělcem </a:t>
            </a:r>
            <a:r>
              <a:rPr lang="cs-CZ" sz="2200" b="1" dirty="0" smtClean="0"/>
              <a:t>Ivanem</a:t>
            </a:r>
            <a:r>
              <a:rPr lang="cs-CZ" sz="2200" dirty="0" smtClean="0"/>
              <a:t> </a:t>
            </a:r>
            <a:r>
              <a:rPr lang="cs-CZ" sz="2200" b="1" dirty="0" smtClean="0"/>
              <a:t>Martinem Jirousem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propojení světa intelektuálů </a:t>
            </a:r>
            <a:br>
              <a:rPr lang="cs-CZ" sz="2200" dirty="0" smtClean="0"/>
            </a:br>
            <a:r>
              <a:rPr lang="cs-CZ" sz="2200" dirty="0" smtClean="0"/>
              <a:t>a nezávislé hudební scény</a:t>
            </a:r>
          </a:p>
          <a:p>
            <a:endParaRPr lang="cs-CZ" sz="2200" dirty="0" smtClean="0"/>
          </a:p>
          <a:p>
            <a:r>
              <a:rPr lang="cs-CZ" sz="2200" dirty="0" smtClean="0"/>
              <a:t>Havel se dozvídá o zatčení hudebníků skupiny </a:t>
            </a:r>
            <a:r>
              <a:rPr lang="cs-CZ" sz="2200" b="1" dirty="0" err="1" smtClean="0"/>
              <a:t>The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Plastic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People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the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Universe</a:t>
            </a:r>
            <a:r>
              <a:rPr lang="cs-CZ" sz="2200" b="1" dirty="0" smtClean="0"/>
              <a:t> </a:t>
            </a:r>
            <a:br>
              <a:rPr lang="cs-CZ" sz="2200" b="1" dirty="0" smtClean="0"/>
            </a:br>
            <a:r>
              <a:rPr lang="cs-CZ" sz="2200" dirty="0" smtClean="0"/>
              <a:t>a chystaném procesu</a:t>
            </a:r>
          </a:p>
          <a:p>
            <a:endParaRPr lang="cs-CZ" sz="2200" dirty="0" smtClean="0"/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Havel přesvědčuje okolí, </a:t>
            </a:r>
            <a:br>
              <a:rPr lang="cs-CZ" sz="2200" dirty="0" smtClean="0"/>
            </a:br>
            <a:r>
              <a:rPr lang="cs-CZ" sz="2200" dirty="0" smtClean="0"/>
              <a:t>že je třeba se </a:t>
            </a:r>
            <a:r>
              <a:rPr lang="cs-CZ" sz="2200" b="1" dirty="0" smtClean="0"/>
              <a:t>nezávislých „chuligánů“ zastat</a:t>
            </a:r>
          </a:p>
          <a:p>
            <a:endParaRPr lang="cs-CZ" sz="2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5508" y="1196751"/>
            <a:ext cx="3405307" cy="23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5024"/>
            <a:ext cx="3456384" cy="25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42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88640"/>
            <a:ext cx="528913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500" b="1" dirty="0" smtClean="0">
                <a:solidFill>
                  <a:srgbClr val="FFFFFF"/>
                </a:solidFill>
              </a:rPr>
              <a:t>II. </a:t>
            </a:r>
            <a:r>
              <a:rPr lang="cs-CZ" sz="3500" b="1" dirty="0" smtClean="0">
                <a:solidFill>
                  <a:srgbClr val="FFFFFF"/>
                </a:solidFill>
              </a:rPr>
              <a:t>HELSINSKÁ KONFERENCE</a:t>
            </a:r>
            <a:endParaRPr lang="cs-CZ" sz="3500" b="1" dirty="0">
              <a:solidFill>
                <a:srgbClr val="FFFFFF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9512" y="1268760"/>
            <a:ext cx="8352928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Studená válka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/>
              <a:t> uvolnění v mezinárodních vztazích 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/>
              <a:t> politika rovnováhy Z </a:t>
            </a:r>
            <a:r>
              <a:rPr lang="cs-CZ" sz="2200" dirty="0" err="1" smtClean="0"/>
              <a:t>x</a:t>
            </a:r>
            <a:r>
              <a:rPr lang="cs-CZ" sz="2200" dirty="0" smtClean="0"/>
              <a:t> V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zmírnění konfrontace ve zbrojení </a:t>
            </a:r>
          </a:p>
          <a:p>
            <a:pPr>
              <a:buFont typeface="Arial" pitchFamily="34" charset="0"/>
              <a:buChar char="•"/>
            </a:pPr>
            <a:endParaRPr lang="cs-CZ" sz="2200" dirty="0" smtClean="0"/>
          </a:p>
          <a:p>
            <a:pPr>
              <a:buFont typeface="Arial" pitchFamily="34" charset="0"/>
              <a:buChar char="•"/>
            </a:pPr>
            <a:r>
              <a:rPr lang="cs-CZ" sz="2200" dirty="0" smtClean="0"/>
              <a:t> přípravné rozhovory od roku 1972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/>
              <a:t> snaha západoevropských států najít </a:t>
            </a:r>
          </a:p>
          <a:p>
            <a:r>
              <a:rPr lang="cs-CZ" sz="2200" dirty="0" smtClean="0"/>
              <a:t>   vlastní identitu vůči východu</a:t>
            </a:r>
          </a:p>
          <a:p>
            <a:r>
              <a:rPr lang="cs-CZ" sz="2200" dirty="0"/>
              <a:t> </a:t>
            </a:r>
            <a:r>
              <a:rPr lang="cs-CZ" sz="2200" dirty="0" smtClean="0"/>
              <a:t>  (vymanit se ze závislosti na USA)</a:t>
            </a:r>
          </a:p>
          <a:p>
            <a:pPr>
              <a:buFont typeface="Arial" pitchFamily="34" charset="0"/>
              <a:buChar char="•"/>
            </a:pPr>
            <a:endParaRPr lang="cs-CZ" sz="2200" dirty="0" smtClean="0"/>
          </a:p>
          <a:p>
            <a:r>
              <a:rPr lang="cs-CZ" sz="2200" b="1" dirty="0" smtClean="0"/>
              <a:t>Závěrečný akt </a:t>
            </a:r>
            <a:r>
              <a:rPr lang="cs-CZ" sz="2200" dirty="0" smtClean="0"/>
              <a:t>podepsalo 35 zemí</a:t>
            </a:r>
          </a:p>
          <a:p>
            <a:r>
              <a:rPr lang="cs-CZ" sz="2200" dirty="0" smtClean="0"/>
              <a:t>zahrnoval tři okruhy (koše) ➛ </a:t>
            </a:r>
            <a:endParaRPr lang="cs-CZ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3661" r="35330"/>
          <a:stretch/>
        </p:blipFill>
        <p:spPr>
          <a:xfrm>
            <a:off x="4643312" y="1268760"/>
            <a:ext cx="419248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196752"/>
            <a:ext cx="87129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1) EVROPSKÁ BEZPEČNOST </a:t>
            </a:r>
          </a:p>
          <a:p>
            <a:r>
              <a:rPr lang="cs-CZ" sz="2200" dirty="0" smtClean="0"/>
              <a:t>stanovil zásady mezinárodních vztahů </a:t>
            </a:r>
          </a:p>
          <a:p>
            <a:r>
              <a:rPr lang="cs-CZ" sz="2200" dirty="0" smtClean="0"/>
              <a:t>- jednotlivé země se zřekly použití síly při řešení mezinárodních problémů</a:t>
            </a:r>
          </a:p>
          <a:p>
            <a:r>
              <a:rPr lang="cs-CZ" sz="2200" dirty="0" smtClean="0"/>
              <a:t>- konstatována neměnnost hranic nezasahování do vnitřních záležitostí jiných států</a:t>
            </a:r>
          </a:p>
          <a:p>
            <a:endParaRPr lang="cs-CZ" sz="2200" dirty="0" smtClean="0"/>
          </a:p>
          <a:p>
            <a:r>
              <a:rPr lang="cs-CZ" sz="2200" b="1" dirty="0" smtClean="0"/>
              <a:t>2) SPOLUPRÁCE </a:t>
            </a:r>
            <a:r>
              <a:rPr lang="cs-CZ" sz="2200" dirty="0" smtClean="0"/>
              <a:t>v oblasti kultury, hospodářství, vědy, nových technologií </a:t>
            </a:r>
            <a:br>
              <a:rPr lang="cs-CZ" sz="2200" dirty="0" smtClean="0"/>
            </a:br>
            <a:r>
              <a:rPr lang="cs-CZ" sz="2200" dirty="0" smtClean="0"/>
              <a:t>a životního prostředí</a:t>
            </a:r>
          </a:p>
          <a:p>
            <a:endParaRPr lang="cs-CZ" sz="2200" dirty="0" smtClean="0"/>
          </a:p>
          <a:p>
            <a:r>
              <a:rPr lang="cs-CZ" sz="2200" b="1" dirty="0" smtClean="0"/>
              <a:t>3) OTÁZKY HUMANITÁRNÍ, </a:t>
            </a:r>
            <a:r>
              <a:rPr lang="cs-CZ" sz="2200" dirty="0" smtClean="0"/>
              <a:t>problémy volné výměny informací, kontaktů mezi členy rodin žijícími v obou částech rozdělené Evropy </a:t>
            </a:r>
          </a:p>
          <a:p>
            <a:r>
              <a:rPr lang="cs-CZ" sz="2200" dirty="0" smtClean="0"/>
              <a:t>- definice mezinárodních </a:t>
            </a:r>
            <a:r>
              <a:rPr lang="cs-CZ" sz="2200" u="sng" dirty="0" smtClean="0"/>
              <a:t>standardů pro lidská práva</a:t>
            </a:r>
            <a:r>
              <a:rPr lang="cs-CZ" sz="2200" dirty="0" smtClean="0"/>
              <a:t> (na vzdělání, náboženství, svoboda projevu, šíření informací, zaměstnání...)</a:t>
            </a:r>
          </a:p>
          <a:p>
            <a:r>
              <a:rPr lang="cs-CZ" sz="2200" dirty="0" smtClean="0"/>
              <a:t>- vnitropolitická situace zemí se může stát předmětem jednání </a:t>
            </a:r>
            <a:br>
              <a:rPr lang="cs-CZ" sz="2200" dirty="0" smtClean="0"/>
            </a:br>
            <a:r>
              <a:rPr lang="cs-CZ" sz="2200" dirty="0" smtClean="0"/>
              <a:t>na mezinárodní úrovni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111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27 at 13.34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496944" cy="601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140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1-27 at 13.39.4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45224"/>
            <a:ext cx="4102100" cy="9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251520" y="1124744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/>
              <a:t>SSSR usiluje o uznání výsledků II. světové války, </a:t>
            </a:r>
            <a:r>
              <a:rPr lang="cs-CZ" sz="2200" dirty="0" err="1" smtClean="0"/>
              <a:t>statu</a:t>
            </a:r>
            <a:r>
              <a:rPr lang="cs-CZ" sz="2200" dirty="0" smtClean="0"/>
              <a:t> quo v Evropě,</a:t>
            </a:r>
          </a:p>
          <a:p>
            <a:r>
              <a:rPr lang="cs-CZ" sz="2200" dirty="0" smtClean="0"/>
              <a:t>vidina obohacení v rámci hospodářské spolupráce</a:t>
            </a:r>
          </a:p>
          <a:p>
            <a:endParaRPr lang="cs-CZ" sz="2200" dirty="0" smtClean="0"/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normalizovaný československý režim se cítí natolik silný, </a:t>
            </a:r>
            <a:br>
              <a:rPr lang="cs-CZ" sz="2200" dirty="0" smtClean="0"/>
            </a:br>
            <a:r>
              <a:rPr lang="cs-CZ" sz="2200" dirty="0" smtClean="0"/>
              <a:t>aby souhlasil podpisem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závěrečný akt ratifikován na podzim 1975, vychází ve Sbírce zákonů, v Rudém Právu </a:t>
            </a:r>
          </a:p>
          <a:p>
            <a:pPr marL="342900" indent="-342900">
              <a:buFont typeface="Arial"/>
              <a:buChar char="•"/>
            </a:pPr>
            <a:r>
              <a:rPr lang="cs-CZ" sz="2200" dirty="0" smtClean="0"/>
              <a:t>V ČSSSR vstoupil v platnost </a:t>
            </a:r>
          </a:p>
          <a:p>
            <a:r>
              <a:rPr lang="cs-CZ" sz="2200" dirty="0" smtClean="0"/>
              <a:t>      23. 3. 1976</a:t>
            </a:r>
          </a:p>
          <a:p>
            <a:endParaRPr lang="cs-CZ" sz="2200" dirty="0"/>
          </a:p>
        </p:txBody>
      </p:sp>
      <p:pic>
        <p:nvPicPr>
          <p:cNvPr id="4" name="Picture 3" descr="Screen shot 2013-01-27 at 13.39.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29000"/>
            <a:ext cx="4165952" cy="89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01-27 at 13.39.2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97152"/>
            <a:ext cx="7236296" cy="77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01-27 at 13.39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21088"/>
            <a:ext cx="3949700" cy="62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391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1"/>
          <p:cNvSpPr/>
          <p:nvPr/>
        </p:nvSpPr>
        <p:spPr>
          <a:xfrm>
            <a:off x="323528" y="332656"/>
            <a:ext cx="459351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FFFFF"/>
                </a:solidFill>
              </a:rPr>
              <a:t>III. THE PLASTIC PEOPLE </a:t>
            </a:r>
          </a:p>
          <a:p>
            <a:r>
              <a:rPr lang="en-US" sz="3500" b="1" dirty="0" smtClean="0"/>
              <a:t>OF THE UNIVERSE</a:t>
            </a:r>
            <a:endParaRPr lang="cs-CZ" sz="3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6696744" cy="45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8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80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1660</TotalTime>
  <Words>1454</Words>
  <Application>Microsoft Macintosh PowerPoint</Application>
  <PresentationFormat>On-screen Show (4:3)</PresentationFormat>
  <Paragraphs>244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Motiv sady Office</vt:lpstr>
      <vt:lpstr>CHARTA 77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Domov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NA STÁTNÍ HRANICI</dc:title>
  <dc:creator>Jirka</dc:creator>
  <cp:lastModifiedBy>Pant</cp:lastModifiedBy>
  <cp:revision>117</cp:revision>
  <dcterms:created xsi:type="dcterms:W3CDTF">2011-08-25T21:37:20Z</dcterms:created>
  <dcterms:modified xsi:type="dcterms:W3CDTF">2013-01-31T10:48:31Z</dcterms:modified>
</cp:coreProperties>
</file>