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0" r:id="rId12"/>
    <p:sldId id="268" r:id="rId13"/>
    <p:sldId id="269" r:id="rId14"/>
    <p:sldId id="281" r:id="rId15"/>
    <p:sldId id="282" r:id="rId16"/>
    <p:sldId id="283" r:id="rId17"/>
    <p:sldId id="271" r:id="rId18"/>
    <p:sldId id="272" r:id="rId19"/>
    <p:sldId id="270" r:id="rId20"/>
    <p:sldId id="273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78A0-1CEA-49B3-A2DB-1523BD2E3E29}" type="datetimeFigureOut">
              <a:rPr lang="cs-CZ" smtClean="0"/>
              <a:pPr/>
              <a:t>12.06.2020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8756-7F41-41E8-87D7-3A61692926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alita.cz/" TargetMode="External"/><Relationship Id="rId2" Type="http://schemas.openxmlformats.org/officeDocument/2006/relationships/hyperlink" Target="http://www.czechoslovakia1989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skatelevize.cz/porady/10101491767-studio-ct24/212411034000013-1992-rozpad-ceskoslovenska/" TargetMode="External"/><Relationship Id="rId4" Type="http://schemas.openxmlformats.org/officeDocument/2006/relationships/hyperlink" Target="http://www.moderni-dejiny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cs-CZ" sz="5500" b="1" dirty="0" smtClean="0">
                <a:solidFill>
                  <a:srgbClr val="387478"/>
                </a:solidFill>
              </a:rPr>
              <a:t>Československo od revoluce k rozdělení státu</a:t>
            </a:r>
            <a:endParaRPr lang="cs-CZ" sz="5500" b="1" dirty="0">
              <a:solidFill>
                <a:srgbClr val="387478"/>
              </a:solidFill>
              <a:effectLst/>
            </a:endParaRPr>
          </a:p>
        </p:txBody>
      </p:sp>
      <p:pic>
        <p:nvPicPr>
          <p:cNvPr id="5" name="Picture 4" descr="DOTACE_MSMT_PODKLAD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863"/>
            <a:ext cx="9144000" cy="914137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11560" y="472514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Prezentace  přehledně shrnuje základní problémy přelomového období nastíněné ve studii Jana Urbana </a:t>
            </a: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„Ztracená šance – Československo 1990-1992“.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b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Není klasickou uzavřenou výukovou prezentací, ale vzhledem k povaze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tématu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slouží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jednotlivé otázky </a:t>
            </a:r>
            <a:b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a </a:t>
            </a:r>
            <a:r>
              <a:rPr lang="cs-CZ" sz="14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závěry spíše 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jako podnět k přemýšlení či rozvíjení diskusí na téma nedávného dějinného období…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3429000"/>
            <a:ext cx="7776864" cy="923330"/>
          </a:xfrm>
          <a:prstGeom prst="rect">
            <a:avLst/>
          </a:prstGeom>
          <a:solidFill>
            <a:srgbClr val="387478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Jako ve všech ostatních revolucích je ponaučením i československého listopadového převratu roku 1989 zkušenost, že největší a nejzásadnější chyby revoluce udělá hned na svém začátku…</a:t>
            </a:r>
            <a:r>
              <a:rPr lang="cs-CZ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3266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Co udělat s KSČ?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052736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diskuse o možnostech zakázat KSČ ve vedení OF, </a:t>
            </a:r>
            <a:r>
              <a:rPr lang="cs-CZ" b="1" dirty="0" smtClean="0"/>
              <a:t>převládl názor, že po porážce v listopadu</a:t>
            </a:r>
            <a:br>
              <a:rPr lang="cs-CZ" b="1" dirty="0" smtClean="0"/>
            </a:br>
            <a:r>
              <a:rPr lang="cs-CZ" b="1" dirty="0" smtClean="0"/>
              <a:t>    1989 buď sama rychle vymře, anebo se dokáže zreformovat </a:t>
            </a:r>
            <a:r>
              <a:rPr lang="cs-CZ" dirty="0" smtClean="0"/>
              <a:t>v normální socialistickou</a:t>
            </a:r>
            <a:br>
              <a:rPr lang="cs-CZ" dirty="0" smtClean="0"/>
            </a:br>
            <a:r>
              <a:rPr lang="cs-CZ" dirty="0" smtClean="0"/>
              <a:t>    stranu (jako to již dříve udělali komunisté polští nebo maďarští)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Václav Havel diskusi shrnul – k zákazu viditelně chybí „společenská objednávka“, na řešení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b="1" dirty="0" smtClean="0"/>
              <a:t>bude dostatek času, není potřeba o něm rozhodovat okamžitě…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8" name="Picture 2" descr="http://www.nezapomente.cz/images/cms/gallery/of4_333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3136" r="14402"/>
          <a:stretch>
            <a:fillRect/>
          </a:stretch>
        </p:blipFill>
        <p:spPr bwMode="auto">
          <a:xfrm>
            <a:off x="179512" y="3356992"/>
            <a:ext cx="2952328" cy="270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http://i.idnes.cz/11/011/cl6/JB385465_k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3778" y="3068960"/>
            <a:ext cx="5640710" cy="346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7168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KSČ nebyla pod dostatečným tlakem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12474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měla a mohla být KSČ rozvrácena zevnitř, anebo zakázána, aby z jejích prostředků vznikl</a:t>
            </a:r>
            <a:br>
              <a:rPr lang="cs-CZ" b="1" dirty="0" smtClean="0"/>
            </a:br>
            <a:r>
              <a:rPr lang="cs-CZ" b="1" dirty="0" smtClean="0"/>
              <a:t>    fond na odškodnění statisíců obětí její čtyřicetileté nadvlády?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nejdůležitějším požadavkem společnosti po skončení války nebo dlouhého vnitřního </a:t>
            </a:r>
            <a:br>
              <a:rPr lang="cs-CZ" dirty="0" smtClean="0"/>
            </a:br>
            <a:r>
              <a:rPr lang="cs-CZ" dirty="0" smtClean="0"/>
              <a:t>    konfliktu je </a:t>
            </a:r>
            <a:r>
              <a:rPr lang="cs-CZ" b="1" dirty="0" smtClean="0"/>
              <a:t>nastolení pocitu spravedlnosti a pocitu, že nový režim udělá všechno, </a:t>
            </a:r>
            <a:br>
              <a:rPr lang="cs-CZ" b="1" dirty="0" smtClean="0"/>
            </a:br>
            <a:r>
              <a:rPr lang="cs-CZ" b="1" dirty="0" smtClean="0"/>
              <a:t>    co bude v jeho silách, aby nespravedlnost a zlo byly pojmenovány</a:t>
            </a:r>
            <a:r>
              <a:rPr lang="cs-CZ" dirty="0" smtClean="0"/>
              <a:t> a obětem se dostalo</a:t>
            </a:r>
            <a:br>
              <a:rPr lang="cs-CZ" dirty="0" smtClean="0"/>
            </a:br>
            <a:r>
              <a:rPr lang="cs-CZ" dirty="0" smtClean="0"/>
              <a:t>    jménem státu důstojné omluvy a zadostiučinění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515719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byla</a:t>
            </a:r>
            <a:r>
              <a:rPr lang="cs-CZ" dirty="0" smtClean="0"/>
              <a:t> </a:t>
            </a:r>
            <a:r>
              <a:rPr lang="cs-CZ" b="1" dirty="0" smtClean="0"/>
              <a:t>KSČ vystavena dostatečnému tlaku?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aby se skutečně vyrovnala s vlastní minulostí,</a:t>
            </a:r>
            <a:br>
              <a:rPr lang="cs-CZ" dirty="0" smtClean="0"/>
            </a:br>
            <a:r>
              <a:rPr lang="cs-CZ" dirty="0" smtClean="0"/>
              <a:t>    a zbavila se alespoň slova „komunistický“ </a:t>
            </a:r>
            <a:br>
              <a:rPr lang="cs-CZ" dirty="0" smtClean="0"/>
            </a:br>
            <a:r>
              <a:rPr lang="cs-CZ" dirty="0" smtClean="0"/>
              <a:t>    ve svém názvu, které je dodnes považováno</a:t>
            </a:r>
            <a:br>
              <a:rPr lang="cs-CZ" dirty="0" smtClean="0"/>
            </a:br>
            <a:r>
              <a:rPr lang="cs-CZ" dirty="0" smtClean="0"/>
              <a:t>    za urážku obětí komunistických režimů…</a:t>
            </a:r>
          </a:p>
        </p:txBody>
      </p:sp>
      <p:pic>
        <p:nvPicPr>
          <p:cNvPr id="35842" name="Picture 2" descr="http://www.denikreferendum.cz/assets/pictures/9972/hp_main/Justice.jpg?1294424930"/>
          <p:cNvPicPr>
            <a:picLocks noChangeAspect="1" noChangeArrowheads="1"/>
          </p:cNvPicPr>
          <p:nvPr/>
        </p:nvPicPr>
        <p:blipFill>
          <a:blip r:embed="rId2" cstate="print"/>
          <a:srcRect r="11238"/>
          <a:stretch>
            <a:fillRect/>
          </a:stretch>
        </p:blipFill>
        <p:spPr bwMode="auto">
          <a:xfrm>
            <a:off x="4860032" y="3284984"/>
            <a:ext cx="4032448" cy="300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www.clovekvtisni.cz/download/pagePhotos/articles_56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27885"/>
          <a:stretch>
            <a:fillRect/>
          </a:stretch>
        </p:blipFill>
        <p:spPr bwMode="auto">
          <a:xfrm>
            <a:off x="611560" y="3212976"/>
            <a:ext cx="360293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6221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Co udělat se Státní bezpečností?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24744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StB</a:t>
            </a:r>
            <a:r>
              <a:rPr lang="cs-CZ" b="1" dirty="0" smtClean="0"/>
              <a:t> byla pro komunistický režim klíčovým</a:t>
            </a:r>
            <a:br>
              <a:rPr lang="cs-CZ" b="1" dirty="0" smtClean="0"/>
            </a:br>
            <a:r>
              <a:rPr lang="cs-CZ" b="1" dirty="0" smtClean="0"/>
              <a:t>    nástrojem pro udržení moci</a:t>
            </a:r>
            <a:r>
              <a:rPr lang="cs-CZ" dirty="0" smtClean="0"/>
              <a:t>, prorůstala </a:t>
            </a:r>
            <a:br>
              <a:rPr lang="cs-CZ" dirty="0" smtClean="0"/>
            </a:br>
            <a:r>
              <a:rPr lang="cs-CZ" dirty="0" smtClean="0"/>
              <a:t>    celým politickým i hospodářským systémem</a:t>
            </a:r>
            <a:br>
              <a:rPr lang="cs-CZ" dirty="0" smtClean="0"/>
            </a:br>
            <a:r>
              <a:rPr lang="cs-CZ" dirty="0" smtClean="0"/>
              <a:t>    a byla úzce </a:t>
            </a:r>
            <a:r>
              <a:rPr lang="cs-CZ" b="1" dirty="0" smtClean="0"/>
              <a:t>propojena se sovětskými </a:t>
            </a:r>
            <a:br>
              <a:rPr lang="cs-CZ" b="1" dirty="0" smtClean="0"/>
            </a:br>
            <a:r>
              <a:rPr lang="cs-CZ" b="1" dirty="0" smtClean="0"/>
              <a:t>    zpravodajskými službami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po listopadu 89 proto panovala velká obava</a:t>
            </a:r>
            <a:br>
              <a:rPr lang="cs-CZ" dirty="0" smtClean="0"/>
            </a:br>
            <a:r>
              <a:rPr lang="cs-CZ" dirty="0" smtClean="0"/>
              <a:t>     z pokračování jejího vlivu, </a:t>
            </a:r>
            <a:r>
              <a:rPr lang="cs-CZ" b="1" dirty="0" smtClean="0"/>
              <a:t>likvidace </a:t>
            </a:r>
            <a:r>
              <a:rPr lang="cs-CZ" b="1" dirty="0" err="1" smtClean="0"/>
              <a:t>StB</a:t>
            </a:r>
            <a:r>
              <a:rPr lang="cs-CZ" b="1" dirty="0" smtClean="0"/>
              <a:t> byla</a:t>
            </a:r>
            <a:br>
              <a:rPr lang="cs-CZ" b="1" dirty="0" smtClean="0"/>
            </a:br>
            <a:r>
              <a:rPr lang="cs-CZ" b="1" dirty="0" smtClean="0"/>
              <a:t>     považována za jeden z hlavních úkolů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3868013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ministr Richard </a:t>
            </a:r>
            <a:r>
              <a:rPr lang="cs-CZ" dirty="0" err="1" smtClean="0"/>
              <a:t>Sacher</a:t>
            </a:r>
            <a:r>
              <a:rPr lang="cs-CZ" dirty="0" smtClean="0"/>
              <a:t> – mírný postup proti </a:t>
            </a:r>
            <a:r>
              <a:rPr lang="cs-CZ" dirty="0" err="1" smtClean="0"/>
              <a:t>StB</a:t>
            </a:r>
            <a:r>
              <a:rPr lang="cs-CZ" dirty="0" smtClean="0"/>
              <a:t>, pod tlakem ji v únoru 1990 formálně</a:t>
            </a:r>
            <a:br>
              <a:rPr lang="cs-CZ" dirty="0" smtClean="0"/>
            </a:br>
            <a:r>
              <a:rPr lang="cs-CZ" dirty="0" smtClean="0"/>
              <a:t>     zrušil, ale stovky důstojníků nadále pobíraly plat!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 dubnu 1990 otevřená roztržka vedení OF s prezidentem – po dramatických jednáních</a:t>
            </a:r>
            <a:br>
              <a:rPr lang="cs-CZ" dirty="0" smtClean="0"/>
            </a:br>
            <a:r>
              <a:rPr lang="cs-CZ" dirty="0" smtClean="0"/>
              <a:t>    byl </a:t>
            </a:r>
            <a:r>
              <a:rPr lang="cs-CZ" b="1" dirty="0" smtClean="0"/>
              <a:t>konečnou likvidací </a:t>
            </a:r>
            <a:r>
              <a:rPr lang="cs-CZ" b="1" dirty="0" err="1" smtClean="0"/>
              <a:t>StB</a:t>
            </a:r>
            <a:r>
              <a:rPr lang="cs-CZ" b="1" dirty="0" smtClean="0"/>
              <a:t> pověřen </a:t>
            </a:r>
            <a:r>
              <a:rPr lang="cs-CZ" dirty="0" smtClean="0"/>
              <a:t>nově dosazený náměstek ministra, disident </a:t>
            </a:r>
            <a:r>
              <a:rPr lang="cs-CZ" b="1" dirty="0" smtClean="0"/>
              <a:t>Jan Ruml 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několik měsíců ztraceného času však stačilo ke zničení a ukrytí velkého množství </a:t>
            </a:r>
            <a:br>
              <a:rPr lang="cs-CZ" dirty="0" smtClean="0"/>
            </a:br>
            <a:r>
              <a:rPr lang="cs-CZ" dirty="0" smtClean="0"/>
              <a:t>     zpravodajských materiálů vhodného pro pozdější kompromitace…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StB</a:t>
            </a:r>
            <a:r>
              <a:rPr lang="cs-CZ" b="1" dirty="0" smtClean="0"/>
              <a:t> byla nakonec zákonem prohlášena za zločinnou organizaci</a:t>
            </a:r>
            <a:endParaRPr lang="cs-CZ" b="1" dirty="0"/>
          </a:p>
        </p:txBody>
      </p:sp>
      <p:pic>
        <p:nvPicPr>
          <p:cNvPr id="13314" name="Picture 2" descr="http://blog.idnes.cz/blog/6820/114872/prukazstb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004048" y="1021946"/>
            <a:ext cx="3888432" cy="277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63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Nutnost ekonomické reformy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24744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nutnost ekonomické reformy byla zjevná </a:t>
            </a:r>
            <a:br>
              <a:rPr lang="cs-CZ" dirty="0" smtClean="0"/>
            </a:br>
            <a:r>
              <a:rPr lang="cs-CZ" dirty="0" smtClean="0"/>
              <a:t>    od samého začátku převratu</a:t>
            </a:r>
            <a:r>
              <a:rPr lang="cs-CZ" b="1" dirty="0" smtClean="0"/>
              <a:t>, hospodářství </a:t>
            </a:r>
            <a:br>
              <a:rPr lang="cs-CZ" b="1" dirty="0" smtClean="0"/>
            </a:br>
            <a:r>
              <a:rPr lang="cs-CZ" b="1" dirty="0" smtClean="0"/>
              <a:t>    se potýkalo se stále většími problémy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    výhodou bylo, že na rozdíl od řady jiných </a:t>
            </a:r>
            <a:br>
              <a:rPr lang="cs-CZ" dirty="0" smtClean="0"/>
            </a:br>
            <a:r>
              <a:rPr lang="cs-CZ" dirty="0" smtClean="0"/>
              <a:t>    postkomunistických zemí </a:t>
            </a:r>
            <a:r>
              <a:rPr lang="cs-CZ" b="1" dirty="0" smtClean="0"/>
              <a:t>Československo</a:t>
            </a:r>
            <a:br>
              <a:rPr lang="cs-CZ" b="1" dirty="0" smtClean="0"/>
            </a:br>
            <a:r>
              <a:rPr lang="cs-CZ" b="1" dirty="0" smtClean="0"/>
              <a:t>    nemuselo splácet velké zahraniční dluhy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a bylo naopak věřitelem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komunistické vyvlastnění prakticky všeho </a:t>
            </a:r>
            <a:br>
              <a:rPr lang="cs-CZ" b="1" dirty="0" smtClean="0"/>
            </a:br>
            <a:r>
              <a:rPr lang="cs-CZ" b="1" dirty="0" smtClean="0"/>
              <a:t>    soukromého majetku všech občanů</a:t>
            </a:r>
            <a:r>
              <a:rPr lang="cs-CZ" dirty="0" smtClean="0"/>
              <a:t>, totální </a:t>
            </a:r>
            <a:br>
              <a:rPr lang="cs-CZ" dirty="0" smtClean="0"/>
            </a:br>
            <a:r>
              <a:rPr lang="cs-CZ" dirty="0" smtClean="0"/>
              <a:t>    vyvlastnění církví a násilná kolektivizace </a:t>
            </a:r>
            <a:br>
              <a:rPr lang="cs-CZ" dirty="0" smtClean="0"/>
            </a:br>
            <a:r>
              <a:rPr lang="cs-CZ" dirty="0" smtClean="0"/>
              <a:t>    zemědělství, bylo základem starého režimu, 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b="1" dirty="0" smtClean="0"/>
              <a:t>z majetku se stala ideologická kategorie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po roce 1989 proto nevyhnutelně musel být</a:t>
            </a:r>
            <a:br>
              <a:rPr lang="cs-CZ" dirty="0" smtClean="0"/>
            </a:br>
            <a:r>
              <a:rPr lang="cs-CZ" dirty="0" smtClean="0"/>
              <a:t>    nalezen rychlý </a:t>
            </a:r>
            <a:r>
              <a:rPr lang="cs-CZ" b="1" dirty="0" smtClean="0"/>
              <a:t>způsob, jak uměle </a:t>
            </a:r>
            <a:br>
              <a:rPr lang="cs-CZ" b="1" dirty="0" smtClean="0"/>
            </a:br>
            <a:r>
              <a:rPr lang="cs-CZ" b="1" dirty="0" smtClean="0"/>
              <a:t>    vytvořenou bezprávní masu nikomu </a:t>
            </a:r>
            <a:br>
              <a:rPr lang="cs-CZ" b="1" dirty="0" smtClean="0"/>
            </a:br>
            <a:r>
              <a:rPr lang="cs-CZ" b="1" dirty="0" smtClean="0"/>
              <a:t>    nepatřícího „národního“ majetku znovu</a:t>
            </a:r>
            <a:br>
              <a:rPr lang="cs-CZ" b="1" dirty="0" smtClean="0"/>
            </a:br>
            <a:r>
              <a:rPr lang="cs-CZ" b="1" dirty="0" smtClean="0"/>
              <a:t>    přerozdělit</a:t>
            </a:r>
          </a:p>
        </p:txBody>
      </p:sp>
      <p:pic>
        <p:nvPicPr>
          <p:cNvPr id="12290" name="Picture 2" descr="http://eshop.infofila.cz/zbozi/35-vyroci-zalozeni-rvhp-cista-c-2628-img-4172-znamky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677633" cy="295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obecmokre.cz/kronika/image.php?nid=4986&amp;oid=2549382&amp;width=390&amp;height=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0179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67798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Jakou ekonomickou reformu zvolit?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05273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reforma</a:t>
            </a:r>
            <a:r>
              <a:rPr lang="cs-CZ" dirty="0" smtClean="0"/>
              <a:t> měla být vrcholem výsostného národního a státního strategického zájmu, stala se však </a:t>
            </a:r>
            <a:r>
              <a:rPr lang="cs-CZ" b="1" dirty="0" smtClean="0"/>
              <a:t>obětí politikaření a soupeření </a:t>
            </a:r>
            <a:r>
              <a:rPr lang="cs-CZ" dirty="0" smtClean="0"/>
              <a:t>úzkého kroužku </a:t>
            </a:r>
            <a:r>
              <a:rPr lang="cs-CZ" b="1" dirty="0" smtClean="0"/>
              <a:t>nových polistopadových politiků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 časové tísni skupina Václava Havla vybrala pro její uskutečnění protežovanou skupinu nepříliš známých </a:t>
            </a:r>
            <a:r>
              <a:rPr lang="cs-CZ" b="1" dirty="0" smtClean="0"/>
              <a:t>ekonomů z Prognostického ústavu Akademie věd </a:t>
            </a:r>
            <a:r>
              <a:rPr lang="cs-CZ" dirty="0" smtClean="0"/>
              <a:t>a skupinku komunistů pragmatiků v čele s Marianem Čalfou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076056" y="2771050"/>
            <a:ext cx="4067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Václav Klaus </a:t>
            </a:r>
            <a:r>
              <a:rPr lang="cs-CZ" dirty="0" smtClean="0"/>
              <a:t>prezidenta Havla oslnil </a:t>
            </a:r>
            <a:br>
              <a:rPr lang="cs-CZ" dirty="0" smtClean="0"/>
            </a:br>
            <a:r>
              <a:rPr lang="cs-CZ" dirty="0" smtClean="0"/>
              <a:t>     svojí hranou loajalitou a vystupováním</a:t>
            </a:r>
            <a:br>
              <a:rPr lang="cs-CZ" dirty="0" smtClean="0"/>
            </a:br>
            <a:r>
              <a:rPr lang="cs-CZ" dirty="0" smtClean="0"/>
              <a:t>     natolik, že ho prosadil jako svého </a:t>
            </a:r>
            <a:br>
              <a:rPr lang="cs-CZ" dirty="0" smtClean="0"/>
            </a:br>
            <a:r>
              <a:rPr lang="cs-CZ" dirty="0" smtClean="0"/>
              <a:t>     osobního ekonomického poradce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ideologizace</a:t>
            </a:r>
            <a:r>
              <a:rPr lang="cs-CZ" b="1" dirty="0" smtClean="0"/>
              <a:t> a mocenské prosazování </a:t>
            </a:r>
            <a:br>
              <a:rPr lang="cs-CZ" b="1" dirty="0" smtClean="0"/>
            </a:br>
            <a:r>
              <a:rPr lang="cs-CZ" b="1" dirty="0" smtClean="0"/>
              <a:t>    reformy</a:t>
            </a:r>
            <a:r>
              <a:rPr lang="cs-CZ" dirty="0" smtClean="0"/>
              <a:t> napomohly v nárůstu </a:t>
            </a:r>
            <a:br>
              <a:rPr lang="cs-CZ" dirty="0" smtClean="0"/>
            </a:br>
            <a:r>
              <a:rPr lang="cs-CZ" dirty="0" smtClean="0"/>
              <a:t>    protičeských nálad a pozdějšímu </a:t>
            </a:r>
            <a:br>
              <a:rPr lang="cs-CZ" dirty="0" smtClean="0"/>
            </a:br>
            <a:r>
              <a:rPr lang="cs-CZ" dirty="0" smtClean="0"/>
              <a:t>    rozpadu Československa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„ekonomická reforma“ se stala </a:t>
            </a:r>
            <a:br>
              <a:rPr lang="cs-CZ" dirty="0" smtClean="0"/>
            </a:br>
            <a:r>
              <a:rPr lang="cs-CZ" b="1" dirty="0" smtClean="0"/>
              <a:t>    nedotknutelnou ideologickou modlou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která vynesla Václava Klause do čelných</a:t>
            </a:r>
            <a:br>
              <a:rPr lang="cs-CZ" dirty="0" smtClean="0"/>
            </a:br>
            <a:r>
              <a:rPr lang="cs-CZ" dirty="0" smtClean="0"/>
              <a:t>    pozic české politiky</a:t>
            </a:r>
            <a:endParaRPr lang="cs-CZ" dirty="0"/>
          </a:p>
        </p:txBody>
      </p:sp>
      <p:pic>
        <p:nvPicPr>
          <p:cNvPr id="38914" name="Picture 2" descr="http://files.tarzan.cz/kniha-detail/1306249457.jpg"/>
          <p:cNvPicPr>
            <a:picLocks noChangeAspect="1" noChangeArrowheads="1"/>
          </p:cNvPicPr>
          <p:nvPr/>
        </p:nvPicPr>
        <p:blipFill>
          <a:blip r:embed="rId2" cstate="print"/>
          <a:srcRect l="5262" t="2362" r="3528" b="6683"/>
          <a:stretch>
            <a:fillRect/>
          </a:stretch>
        </p:blipFill>
        <p:spPr bwMode="auto">
          <a:xfrm>
            <a:off x="107504" y="2996952"/>
            <a:ext cx="2359431" cy="349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www.natia.cz/vyber/images/klau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2304256" cy="338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55679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Václav Klaus dlouho odmítal restituce</a:t>
            </a:r>
            <a:r>
              <a:rPr lang="cs-CZ" dirty="0" smtClean="0"/>
              <a:t>, podle něj </a:t>
            </a:r>
            <a:br>
              <a:rPr lang="cs-CZ" dirty="0" smtClean="0"/>
            </a:br>
            <a:r>
              <a:rPr lang="cs-CZ" dirty="0" smtClean="0"/>
              <a:t>    dávaly příliš velký prostor a vliv právníkům, </a:t>
            </a:r>
            <a:br>
              <a:rPr lang="cs-CZ" dirty="0" smtClean="0"/>
            </a:br>
            <a:r>
              <a:rPr lang="cs-CZ" dirty="0" smtClean="0"/>
              <a:t>    a do </a:t>
            </a:r>
            <a:r>
              <a:rPr lang="cs-CZ" i="1" dirty="0" smtClean="0"/>
              <a:t>„transformace“ </a:t>
            </a:r>
            <a:r>
              <a:rPr lang="cs-CZ" dirty="0" smtClean="0"/>
              <a:t>vnášely </a:t>
            </a:r>
            <a:r>
              <a:rPr lang="cs-CZ" i="1" dirty="0" smtClean="0"/>
              <a:t>„mimoekonomické</a:t>
            </a:r>
            <a:br>
              <a:rPr lang="cs-CZ" i="1" dirty="0" smtClean="0"/>
            </a:br>
            <a:r>
              <a:rPr lang="cs-CZ" i="1" dirty="0" smtClean="0"/>
              <a:t>    faktory“ –  </a:t>
            </a:r>
            <a:r>
              <a:rPr lang="cs-CZ" b="1" i="1" dirty="0" smtClean="0"/>
              <a:t>s</a:t>
            </a:r>
            <a:r>
              <a:rPr lang="cs-CZ" b="1" dirty="0" smtClean="0"/>
              <a:t>pravedlnost, náprava křivd či praktické</a:t>
            </a:r>
            <a:br>
              <a:rPr lang="cs-CZ" b="1" dirty="0" smtClean="0"/>
            </a:br>
            <a:r>
              <a:rPr lang="cs-CZ" b="1" dirty="0" smtClean="0"/>
              <a:t>    ohledy nehrály žádnou roli </a:t>
            </a:r>
            <a:r>
              <a:rPr lang="cs-CZ" dirty="0" smtClean="0"/>
              <a:t>– přijatelný byl jenom</a:t>
            </a:r>
            <a:br>
              <a:rPr lang="cs-CZ" dirty="0" smtClean="0"/>
            </a:br>
            <a:r>
              <a:rPr lang="cs-CZ" dirty="0" smtClean="0"/>
              <a:t>    zjednodušený a čistě ideologický koncept </a:t>
            </a:r>
            <a:br>
              <a:rPr lang="cs-CZ" dirty="0" smtClean="0"/>
            </a:br>
            <a:r>
              <a:rPr lang="cs-CZ" dirty="0" smtClean="0"/>
              <a:t>    marketingové, politicky výhodné, </a:t>
            </a:r>
            <a:r>
              <a:rPr lang="cs-CZ" b="1" dirty="0" smtClean="0"/>
              <a:t>kupónové privatizace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nechuť k československému exilu</a:t>
            </a:r>
            <a:r>
              <a:rPr lang="cs-CZ" dirty="0" smtClean="0"/>
              <a:t>, odmítnutí expertízy</a:t>
            </a:r>
            <a:br>
              <a:rPr lang="cs-CZ" dirty="0" smtClean="0"/>
            </a:br>
            <a:r>
              <a:rPr lang="cs-CZ" dirty="0" smtClean="0"/>
              <a:t>    profesora Oty Šika a jeho dvacetiletých zkušeností </a:t>
            </a:r>
            <a:br>
              <a:rPr lang="cs-CZ" dirty="0" smtClean="0"/>
            </a:br>
            <a:r>
              <a:rPr lang="cs-CZ" dirty="0" smtClean="0"/>
              <a:t>    ze špičkových světových ekonomických diskusí </a:t>
            </a:r>
            <a:br>
              <a:rPr lang="cs-CZ" dirty="0" smtClean="0"/>
            </a:br>
            <a:r>
              <a:rPr lang="cs-CZ" dirty="0" smtClean="0"/>
              <a:t>    o možnostech transformací centrálně řízených ekonomik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5192032"/>
            <a:ext cx="8766720" cy="1477328"/>
          </a:xfrm>
          <a:prstGeom prst="rect">
            <a:avLst/>
          </a:prstGeom>
          <a:solidFill>
            <a:srgbClr val="387478"/>
          </a:solidFill>
        </p:spPr>
        <p:txBody>
          <a:bodyPr wrap="square">
            <a:spAutoFit/>
          </a:bodyPr>
          <a:lstStyle/>
          <a:p>
            <a:r>
              <a:rPr lang="cs-CZ" b="1" i="1" dirty="0" smtClean="0"/>
              <a:t>„Dopadne to špatně. Ti chlapci nevědí o ekonomii nic. Myšlením to jsou zastydlí marxisté, sociální inženýři, kteří jsou přesvědčeni, že stačí jenom najít a mocensky prosadit jedinou správnou novou ideologii – a všechno pak půjde samo. Jenomže takhle to nefunguje. Nejde jim o to, aby hospodářství prosperovalo. Chtějí jenom moc…“ </a:t>
            </a:r>
            <a:br>
              <a:rPr lang="cs-CZ" b="1" i="1" dirty="0" smtClean="0"/>
            </a:br>
            <a:r>
              <a:rPr lang="cs-CZ" b="1" i="1" dirty="0" smtClean="0"/>
              <a:t>		               </a:t>
            </a:r>
            <a:r>
              <a:rPr lang="cs-CZ" b="1" dirty="0" smtClean="0"/>
              <a:t>Ota Šik, </a:t>
            </a:r>
            <a:r>
              <a:rPr lang="cs-CZ" dirty="0" smtClean="0"/>
              <a:t>profesor na prestižní švýcarské univerzitě v </a:t>
            </a:r>
            <a:r>
              <a:rPr lang="cs-CZ" dirty="0" err="1" smtClean="0"/>
              <a:t>Sankt</a:t>
            </a:r>
            <a:r>
              <a:rPr lang="cs-CZ" dirty="0" smtClean="0"/>
              <a:t> </a:t>
            </a:r>
            <a:r>
              <a:rPr lang="cs-CZ" dirty="0" err="1" smtClean="0"/>
              <a:t>Gallen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1052736"/>
            <a:ext cx="8712968" cy="369332"/>
          </a:xfrm>
          <a:prstGeom prst="rect">
            <a:avLst/>
          </a:prstGeom>
          <a:solidFill>
            <a:srgbClr val="387478"/>
          </a:solidFill>
        </p:spPr>
        <p:txBody>
          <a:bodyPr wrap="square">
            <a:spAutoFit/>
          </a:bodyPr>
          <a:lstStyle/>
          <a:p>
            <a:r>
              <a:rPr lang="cs-CZ" b="1" i="1" dirty="0" smtClean="0"/>
              <a:t>„Musíme to udělat tak rychle, aby nás právníci nemohli dohonit…“                </a:t>
            </a:r>
            <a:r>
              <a:rPr lang="cs-CZ" b="1" dirty="0" smtClean="0"/>
              <a:t>Václav Klaus</a:t>
            </a:r>
            <a:endParaRPr lang="cs-CZ" b="1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446" y="118373"/>
            <a:ext cx="5244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Kupónová privatizace vítězí</a:t>
            </a:r>
          </a:p>
        </p:txBody>
      </p:sp>
      <p:pic>
        <p:nvPicPr>
          <p:cNvPr id="37890" name="Picture 2" descr="http://media.novinky.cz/444/34442-top_foto2-agj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4499"/>
            <a:ext cx="2952328" cy="166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i.lidovky.cz/09/112/lngal/TSH2f2a03_F200911100258101.jpg"/>
          <p:cNvPicPr>
            <a:picLocks noChangeAspect="1" noChangeArrowheads="1"/>
          </p:cNvPicPr>
          <p:nvPr/>
        </p:nvPicPr>
        <p:blipFill>
          <a:blip r:embed="rId3" cstate="print"/>
          <a:srcRect t="7659" r="15185" b="11921"/>
          <a:stretch>
            <a:fillRect/>
          </a:stretch>
        </p:blipFill>
        <p:spPr bwMode="auto">
          <a:xfrm>
            <a:off x="5803582" y="1556792"/>
            <a:ext cx="287287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volby v červnu 1990 legitimizovaly </a:t>
            </a:r>
            <a:br>
              <a:rPr lang="cs-CZ" dirty="0" smtClean="0"/>
            </a:br>
            <a:r>
              <a:rPr lang="cs-CZ" b="1" dirty="0" smtClean="0"/>
              <a:t>    mocenské pozice nových klientelistických </a:t>
            </a:r>
            <a:br>
              <a:rPr lang="cs-CZ" b="1" dirty="0" smtClean="0"/>
            </a:br>
            <a:r>
              <a:rPr lang="cs-CZ" b="1" dirty="0" smtClean="0"/>
              <a:t>    skupin</a:t>
            </a:r>
            <a:r>
              <a:rPr lang="cs-CZ" dirty="0" smtClean="0"/>
              <a:t>, které spolu už nebyly schopny vést</a:t>
            </a:r>
            <a:br>
              <a:rPr lang="cs-CZ" dirty="0" smtClean="0"/>
            </a:br>
            <a:r>
              <a:rPr lang="cs-CZ" dirty="0" smtClean="0"/>
              <a:t>    diskusi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česká společnost domnělou „</a:t>
            </a:r>
            <a:r>
              <a:rPr lang="cs-CZ" b="1" dirty="0" err="1" smtClean="0"/>
              <a:t>pravicovost</a:t>
            </a:r>
            <a:r>
              <a:rPr lang="cs-CZ" b="1" dirty="0" smtClean="0"/>
              <a:t>“ </a:t>
            </a:r>
            <a:br>
              <a:rPr lang="cs-CZ" b="1" dirty="0" smtClean="0"/>
            </a:br>
            <a:r>
              <a:rPr lang="cs-CZ" b="1" dirty="0" smtClean="0"/>
              <a:t>    ekonomické reformy přijala </a:t>
            </a:r>
            <a:r>
              <a:rPr lang="cs-CZ" dirty="0" smtClean="0"/>
              <a:t>se stejnou </a:t>
            </a:r>
            <a:br>
              <a:rPr lang="cs-CZ" dirty="0" smtClean="0"/>
            </a:br>
            <a:r>
              <a:rPr lang="cs-CZ" dirty="0" smtClean="0"/>
              <a:t>    drogovou závislostí na ideologii, s jakou </a:t>
            </a:r>
            <a:br>
              <a:rPr lang="cs-CZ" dirty="0" smtClean="0"/>
            </a:br>
            <a:r>
              <a:rPr lang="cs-CZ" dirty="0" smtClean="0"/>
              <a:t>    přijímala „levicovost“ takzvaného reálného</a:t>
            </a:r>
            <a:br>
              <a:rPr lang="cs-CZ" dirty="0" smtClean="0"/>
            </a:br>
            <a:r>
              <a:rPr lang="cs-CZ" dirty="0" smtClean="0"/>
              <a:t>    socialismu…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446" y="118373"/>
            <a:ext cx="5930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Důsledky ekonomické reformy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27984" y="3573016"/>
            <a:ext cx="4716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ztráty z vědomě mlhavé privatizace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ve prospěch vyvolených devadesátých let </a:t>
            </a:r>
            <a:br>
              <a:rPr lang="cs-CZ" dirty="0" smtClean="0"/>
            </a:br>
            <a:r>
              <a:rPr lang="cs-CZ" dirty="0" smtClean="0"/>
              <a:t>    se počítají </a:t>
            </a:r>
            <a:r>
              <a:rPr lang="cs-CZ" b="1" dirty="0" smtClean="0"/>
              <a:t>ve stovkách </a:t>
            </a:r>
            <a:r>
              <a:rPr lang="cs-CZ" b="1" dirty="0" err="1" smtClean="0"/>
              <a:t>nedohledatelných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    miliard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k moci se propracovaly regionální oligarchie,</a:t>
            </a:r>
            <a:br>
              <a:rPr lang="cs-CZ" b="1" dirty="0" smtClean="0"/>
            </a:br>
            <a:r>
              <a:rPr lang="cs-CZ" b="1" dirty="0" smtClean="0"/>
              <a:t>    spojující brzy ekonomickou a politickou moc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často i za cenu spolupráce s organizovaným</a:t>
            </a:r>
            <a:br>
              <a:rPr lang="cs-CZ" dirty="0" smtClean="0"/>
            </a:br>
            <a:r>
              <a:rPr lang="cs-CZ" dirty="0" smtClean="0"/>
              <a:t>    zločinem a kontrolou části soudů, policie, </a:t>
            </a:r>
            <a:br>
              <a:rPr lang="cs-CZ" dirty="0" smtClean="0"/>
            </a:br>
            <a:r>
              <a:rPr lang="cs-CZ" dirty="0" smtClean="0"/>
              <a:t>    univerzit a médií…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36866" name="Picture 2" descr="http://www.ceskapozice.cz/sites/default/files/imagecache/full_size_content_image/korupceillus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960440" cy="263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i.idnes.cz/05/101/maxi/VENe2fb5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75985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7127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Jakou roli má hrát Občanské fórum?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05273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napětí od jara 1990 </a:t>
            </a:r>
            <a:r>
              <a:rPr lang="cs-CZ" dirty="0" smtClean="0"/>
              <a:t>– skupina kolem prezidenta Václava Havla viděla v OF přímou</a:t>
            </a:r>
            <a:br>
              <a:rPr lang="cs-CZ" dirty="0" smtClean="0"/>
            </a:br>
            <a:r>
              <a:rPr lang="cs-CZ" dirty="0" smtClean="0"/>
              <a:t>    mocenskou konkurenci, </a:t>
            </a:r>
            <a:r>
              <a:rPr lang="cs-CZ" b="1" dirty="0" smtClean="0"/>
              <a:t>Občanské fórum bylo jako politická síla postupně paralyzováno</a:t>
            </a:r>
            <a:br>
              <a:rPr lang="cs-CZ" b="1" dirty="0" smtClean="0"/>
            </a:br>
            <a:r>
              <a:rPr lang="cs-CZ" b="1" dirty="0" smtClean="0"/>
              <a:t>   </a:t>
            </a:r>
            <a:r>
              <a:rPr lang="cs-CZ" dirty="0" smtClean="0"/>
              <a:t> a prakticky bylo „mrtvé“ už od červnových voleb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pokus o dohodu v OF </a:t>
            </a:r>
            <a:r>
              <a:rPr lang="cs-CZ" dirty="0" smtClean="0"/>
              <a:t>– po vyhraných svobodných volbách by vznikly uvnitř každého</a:t>
            </a:r>
            <a:br>
              <a:rPr lang="cs-CZ" dirty="0" smtClean="0"/>
            </a:br>
            <a:r>
              <a:rPr lang="cs-CZ" dirty="0" smtClean="0"/>
              <a:t>    poslaneckého klubu OF ve federálním a národním parlamentu zárodky dvou nových</a:t>
            </a:r>
            <a:br>
              <a:rPr lang="cs-CZ" dirty="0" smtClean="0"/>
            </a:br>
            <a:r>
              <a:rPr lang="cs-CZ" dirty="0" smtClean="0"/>
              <a:t>    politických stran – </a:t>
            </a:r>
            <a:r>
              <a:rPr lang="cs-CZ" b="1" dirty="0" smtClean="0"/>
              <a:t>„umělé levice“ </a:t>
            </a:r>
            <a:r>
              <a:rPr lang="cs-CZ" dirty="0" smtClean="0"/>
              <a:t>a </a:t>
            </a:r>
            <a:r>
              <a:rPr lang="cs-CZ" b="1" dirty="0" smtClean="0"/>
              <a:t>„umělé pravice“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ty by uvnitř těchto klubů předem</a:t>
            </a:r>
            <a:br>
              <a:rPr lang="cs-CZ" dirty="0" smtClean="0"/>
            </a:br>
            <a:r>
              <a:rPr lang="cs-CZ" dirty="0" smtClean="0"/>
              <a:t>    dohadovaly povinný většinový kompromis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44008" y="3284984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na prvním zasedání Federálního</a:t>
            </a:r>
            <a:br>
              <a:rPr lang="cs-CZ" dirty="0" smtClean="0"/>
            </a:br>
            <a:r>
              <a:rPr lang="cs-CZ" dirty="0" smtClean="0"/>
              <a:t>     shromáždění si poslanci odhlasovali pouze</a:t>
            </a:r>
            <a:br>
              <a:rPr lang="cs-CZ" dirty="0" smtClean="0"/>
            </a:br>
            <a:r>
              <a:rPr lang="cs-CZ" dirty="0" smtClean="0"/>
              <a:t>     platy - a více než pětitýdenní dovolenou 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po volbách v červnu 1990, ve chvíli, </a:t>
            </a:r>
            <a:br>
              <a:rPr lang="cs-CZ" dirty="0" smtClean="0"/>
            </a:br>
            <a:r>
              <a:rPr lang="cs-CZ" dirty="0" smtClean="0"/>
              <a:t>    kdy se rozhodovalo o budoucnosti státu,</a:t>
            </a:r>
            <a:br>
              <a:rPr lang="cs-CZ" dirty="0" smtClean="0"/>
            </a:br>
            <a:r>
              <a:rPr lang="cs-CZ" dirty="0" smtClean="0"/>
              <a:t>    jeho ekonomických a politických </a:t>
            </a:r>
            <a:br>
              <a:rPr lang="cs-CZ" dirty="0" smtClean="0"/>
            </a:br>
            <a:r>
              <a:rPr lang="cs-CZ" dirty="0" smtClean="0"/>
              <a:t>    základech, si dovolenou najednou vybrali </a:t>
            </a:r>
            <a:br>
              <a:rPr lang="cs-CZ" dirty="0" smtClean="0"/>
            </a:br>
            <a:r>
              <a:rPr lang="cs-CZ" dirty="0" smtClean="0"/>
              <a:t>    prezident, federální vláda a parlamenty 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poslední zbytky revoluce spáchaly </a:t>
            </a:r>
            <a:br>
              <a:rPr lang="cs-CZ" b="1" dirty="0" smtClean="0"/>
            </a:br>
            <a:r>
              <a:rPr lang="cs-CZ" b="1" dirty="0" smtClean="0"/>
              <a:t>     sebevraždu?</a:t>
            </a:r>
            <a:endParaRPr lang="cs-CZ" b="1" dirty="0"/>
          </a:p>
        </p:txBody>
      </p:sp>
      <p:pic>
        <p:nvPicPr>
          <p:cNvPr id="10242" name="Picture 2" descr="http://i.idnes.cz/10/054/c460/CHU337acd_MF_cerven_199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1"/>
            <a:ext cx="4104456" cy="325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1090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Zánik OF – vznik ODS a OH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05273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leden 1991</a:t>
            </a:r>
            <a:r>
              <a:rPr lang="cs-CZ" dirty="0" smtClean="0"/>
              <a:t> – na posledním společném sněmu </a:t>
            </a:r>
            <a:br>
              <a:rPr lang="cs-CZ" dirty="0" smtClean="0"/>
            </a:br>
            <a:r>
              <a:rPr lang="cs-CZ" dirty="0" smtClean="0"/>
              <a:t>    formálně </a:t>
            </a:r>
            <a:r>
              <a:rPr lang="cs-CZ" b="1" dirty="0" smtClean="0"/>
              <a:t>skončilo dlouhé umírání Občanského</a:t>
            </a:r>
            <a:br>
              <a:rPr lang="cs-CZ" b="1" dirty="0" smtClean="0"/>
            </a:br>
            <a:r>
              <a:rPr lang="cs-CZ" b="1" dirty="0" smtClean="0"/>
              <a:t>    fóra</a:t>
            </a:r>
            <a:r>
              <a:rPr lang="cs-CZ" dirty="0" smtClean="0"/>
              <a:t>, smutná ilustrace historické </a:t>
            </a:r>
            <a:br>
              <a:rPr lang="cs-CZ" dirty="0" smtClean="0"/>
            </a:br>
            <a:r>
              <a:rPr lang="cs-CZ" dirty="0" smtClean="0"/>
              <a:t>    nezodpovědnosti českých elit okamžiku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obhájci Václava Klause vykládají zánik OF jako </a:t>
            </a:r>
            <a:br>
              <a:rPr lang="cs-CZ" dirty="0" smtClean="0"/>
            </a:br>
            <a:r>
              <a:rPr lang="cs-CZ" dirty="0" smtClean="0"/>
              <a:t>     ukončení etapy jaksi nepřirozeného revolučního</a:t>
            </a:r>
            <a:br>
              <a:rPr lang="cs-CZ" dirty="0" smtClean="0"/>
            </a:br>
            <a:r>
              <a:rPr lang="cs-CZ" dirty="0" smtClean="0"/>
              <a:t>     zmatku nestrukturovaných hnutí a počátek </a:t>
            </a:r>
            <a:br>
              <a:rPr lang="cs-CZ" dirty="0" smtClean="0"/>
            </a:br>
            <a:r>
              <a:rPr lang="cs-CZ" dirty="0" smtClean="0"/>
              <a:t>     konečně „normálního“ politického vývoje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9219" name="Picture 3" descr="C:\Users\Pant\Pictures\Zlínsko a Chřiby\obrázky\zánik 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642" y="1124744"/>
            <a:ext cx="378084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/>
          <p:cNvSpPr/>
          <p:nvPr/>
        </p:nvSpPr>
        <p:spPr>
          <a:xfrm>
            <a:off x="4427984" y="360204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z rozpadlého OF vznikly dva „nové“ politické</a:t>
            </a:r>
            <a:br>
              <a:rPr lang="cs-CZ" dirty="0" smtClean="0"/>
            </a:br>
            <a:r>
              <a:rPr lang="cs-CZ" dirty="0" smtClean="0"/>
              <a:t>    subjekty – </a:t>
            </a:r>
            <a:r>
              <a:rPr lang="cs-CZ" b="1" dirty="0" smtClean="0"/>
              <a:t>Občanská demokratická strana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a </a:t>
            </a:r>
            <a:r>
              <a:rPr lang="cs-CZ" b="1" dirty="0" smtClean="0"/>
              <a:t>Občanské hnutí</a:t>
            </a:r>
            <a:r>
              <a:rPr lang="cs-CZ" dirty="0" smtClean="0"/>
              <a:t>, vedené ministrem</a:t>
            </a:r>
            <a:br>
              <a:rPr lang="cs-CZ" dirty="0" smtClean="0"/>
            </a:br>
            <a:r>
              <a:rPr lang="cs-CZ" dirty="0" smtClean="0"/>
              <a:t>    zahraničí </a:t>
            </a:r>
            <a:r>
              <a:rPr lang="cs-CZ" b="1" dirty="0" smtClean="0"/>
              <a:t>Jiřím Dienstbierem </a:t>
            </a:r>
            <a:r>
              <a:rPr lang="cs-CZ" dirty="0" smtClean="0"/>
              <a:t>(po volbách</a:t>
            </a:r>
            <a:br>
              <a:rPr lang="cs-CZ" dirty="0" smtClean="0"/>
            </a:br>
            <a:r>
              <a:rPr lang="cs-CZ" dirty="0" smtClean="0"/>
              <a:t>    1992 zmizelo ze scény)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ODS nevznikla jako normální politická strana,</a:t>
            </a:r>
            <a:br>
              <a:rPr lang="cs-CZ" dirty="0" smtClean="0"/>
            </a:br>
            <a:r>
              <a:rPr lang="cs-CZ" dirty="0" smtClean="0"/>
              <a:t>     jejím původním smyslem a programem bylo </a:t>
            </a:r>
            <a:br>
              <a:rPr lang="cs-CZ" dirty="0" smtClean="0"/>
            </a:br>
            <a:r>
              <a:rPr lang="cs-CZ" dirty="0" smtClean="0"/>
              <a:t>     postavit </a:t>
            </a:r>
            <a:r>
              <a:rPr lang="cs-CZ" b="1" dirty="0" smtClean="0"/>
              <a:t>Václavu Klausovi </a:t>
            </a:r>
            <a:r>
              <a:rPr lang="cs-CZ" dirty="0" smtClean="0"/>
              <a:t>mocenskou oporu</a:t>
            </a:r>
            <a:br>
              <a:rPr lang="cs-CZ" dirty="0" smtClean="0"/>
            </a:br>
            <a:r>
              <a:rPr lang="cs-CZ" dirty="0" smtClean="0"/>
              <a:t>     v jeho osobním souboji s Václavem Havlem</a:t>
            </a:r>
            <a:br>
              <a:rPr lang="cs-CZ" dirty="0" smtClean="0"/>
            </a:br>
            <a:r>
              <a:rPr lang="cs-CZ" dirty="0" smtClean="0"/>
              <a:t>     – šlo o moc či o program?</a:t>
            </a:r>
          </a:p>
        </p:txBody>
      </p:sp>
      <p:pic>
        <p:nvPicPr>
          <p:cNvPr id="9221" name="Picture 5" descr="http://www.ods.cz/images/historie/f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02157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446" y="118373"/>
            <a:ext cx="6361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Jak v česko-slovenských vztazích?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7504" y="10527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česko-slovenská otázka byla prubířským kamenem změny k demokracii v listopadu 1989,</a:t>
            </a:r>
            <a:br>
              <a:rPr lang="cs-CZ" dirty="0" smtClean="0"/>
            </a:br>
            <a:r>
              <a:rPr lang="cs-CZ" dirty="0" smtClean="0"/>
              <a:t>    selhali v ní všichni…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na české straně bylo Československo považováno za „náš společný stát“, a teprve </a:t>
            </a:r>
            <a:br>
              <a:rPr lang="cs-CZ" b="1" dirty="0" smtClean="0"/>
            </a:br>
            <a:r>
              <a:rPr lang="cs-CZ" b="1" dirty="0" smtClean="0"/>
              <a:t>    po listopadu 1889 se s překvapením zjistilo, že tomu tak na slovenské straně není</a:t>
            </a:r>
          </a:p>
          <a:p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pro slovenskou nacionalistickou emigraci, slovenské komunisty a populistické politiky</a:t>
            </a:r>
            <a:br>
              <a:rPr lang="cs-CZ" dirty="0" smtClean="0"/>
            </a:br>
            <a:r>
              <a:rPr lang="cs-CZ" dirty="0" smtClean="0"/>
              <a:t>    všech barev se </a:t>
            </a:r>
            <a:r>
              <a:rPr lang="cs-CZ" b="1" dirty="0" smtClean="0"/>
              <a:t>národní otázka stala nejlacinějším výtahem k moci 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07504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za více než rok jednání nikdo na obou </a:t>
            </a:r>
            <a:br>
              <a:rPr lang="cs-CZ" dirty="0" smtClean="0"/>
            </a:br>
            <a:r>
              <a:rPr lang="cs-CZ" dirty="0" smtClean="0"/>
              <a:t>    stranách </a:t>
            </a:r>
            <a:r>
              <a:rPr lang="cs-CZ" b="1" dirty="0" smtClean="0"/>
              <a:t>nedokázal soužití ve společném </a:t>
            </a:r>
            <a:br>
              <a:rPr lang="cs-CZ" b="1" dirty="0" smtClean="0"/>
            </a:br>
            <a:r>
              <a:rPr lang="cs-CZ" b="1" dirty="0" smtClean="0"/>
              <a:t>    státě představit veřejnosti jako pozitivní </a:t>
            </a:r>
            <a:br>
              <a:rPr lang="cs-CZ" b="1" dirty="0" smtClean="0"/>
            </a:br>
            <a:r>
              <a:rPr lang="cs-CZ" b="1" dirty="0" smtClean="0"/>
              <a:t>    koncept</a:t>
            </a:r>
            <a:r>
              <a:rPr lang="cs-CZ" dirty="0" smtClean="0"/>
              <a:t>, jako stát, který je pro všechny </a:t>
            </a:r>
            <a:br>
              <a:rPr lang="cs-CZ" dirty="0" smtClean="0"/>
            </a:br>
            <a:r>
              <a:rPr lang="cs-CZ" dirty="0" smtClean="0"/>
              <a:t>    zúčastněné výhodnější, bohatší a mocnější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chybou bylo i to, že prezident Havel po svém</a:t>
            </a:r>
            <a:br>
              <a:rPr lang="cs-CZ" dirty="0" smtClean="0"/>
            </a:br>
            <a:r>
              <a:rPr lang="cs-CZ" dirty="0" smtClean="0"/>
              <a:t>    zvolení odjel na Slovensko jako nová hlava </a:t>
            </a:r>
            <a:br>
              <a:rPr lang="cs-CZ" dirty="0" smtClean="0"/>
            </a:br>
            <a:r>
              <a:rPr lang="cs-CZ" dirty="0" smtClean="0"/>
              <a:t>    státu až po několika měsících a čtyřech</a:t>
            </a:r>
            <a:br>
              <a:rPr lang="cs-CZ" dirty="0" smtClean="0"/>
            </a:br>
            <a:r>
              <a:rPr lang="cs-CZ" dirty="0" smtClean="0"/>
              <a:t>    zahraničních cestách – </a:t>
            </a:r>
            <a:r>
              <a:rPr lang="cs-CZ" b="1" dirty="0" smtClean="0"/>
              <a:t>protihavlovská </a:t>
            </a:r>
            <a:br>
              <a:rPr lang="cs-CZ" b="1" dirty="0" smtClean="0"/>
            </a:br>
            <a:r>
              <a:rPr lang="cs-CZ" b="1" dirty="0" smtClean="0"/>
              <a:t>    demonstrace v Bratislavě</a:t>
            </a:r>
            <a:endParaRPr lang="cs-CZ" b="1" dirty="0"/>
          </a:p>
        </p:txBody>
      </p:sp>
      <p:pic>
        <p:nvPicPr>
          <p:cNvPr id="11266" name="Picture 2" descr="http://img.ihned.cz/attachment.php/120/40353120/su458CEHINjklPQWbcdfghyz1TU29ARV/46_tema08_R28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914" y="3769598"/>
            <a:ext cx="4196566" cy="275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6446" y="118373"/>
            <a:ext cx="6265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Nevyhnutelnost krize roku 1989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110223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b="1" dirty="0" smtClean="0"/>
              <a:t>krize komunistického režimu v Československu byla nevyhnutelná?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zastihla všechny segmenty československé společnosti naprosto nepřipravené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    bez programu, myšlenek a výhledu do budoucnosti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platí to pro minuskulní </a:t>
            </a:r>
            <a:r>
              <a:rPr lang="cs-CZ" b="1" dirty="0" smtClean="0"/>
              <a:t>elitu československého disentu</a:t>
            </a:r>
            <a:r>
              <a:rPr lang="cs-CZ" dirty="0" smtClean="0"/>
              <a:t>, také pro čtyřicet let </a:t>
            </a:r>
            <a:br>
              <a:rPr lang="cs-CZ" dirty="0" smtClean="0"/>
            </a:br>
            <a:r>
              <a:rPr lang="cs-CZ" dirty="0" smtClean="0"/>
              <a:t>    kovanou </a:t>
            </a:r>
            <a:r>
              <a:rPr lang="cs-CZ" b="1" dirty="0" smtClean="0"/>
              <a:t>elitu komunistické moci</a:t>
            </a:r>
            <a:r>
              <a:rPr lang="cs-CZ" dirty="0" smtClean="0"/>
              <a:t> či </a:t>
            </a:r>
            <a:r>
              <a:rPr lang="cs-CZ" b="1" dirty="0" smtClean="0"/>
              <a:t>odbornickou elitu takzvané šedé zóny</a:t>
            </a:r>
            <a:endParaRPr lang="cs-CZ" b="1" dirty="0"/>
          </a:p>
        </p:txBody>
      </p:sp>
      <p:pic>
        <p:nvPicPr>
          <p:cNvPr id="23554" name="Picture 2" descr="http://media.novinky.cz/103/191036-top_foto1-1iwzk.jpg"/>
          <p:cNvPicPr>
            <a:picLocks noChangeAspect="1" noChangeArrowheads="1"/>
          </p:cNvPicPr>
          <p:nvPr/>
        </p:nvPicPr>
        <p:blipFill>
          <a:blip r:embed="rId2" cstate="print"/>
          <a:srcRect b="15007"/>
          <a:stretch>
            <a:fillRect/>
          </a:stretch>
        </p:blipFill>
        <p:spPr bwMode="auto">
          <a:xfrm>
            <a:off x="2483768" y="3501008"/>
            <a:ext cx="6480720" cy="310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.idnes.cz/11/061/cl5/CHU3b84cf_KAV_Normalizace_B_920x1350.jpg"/>
          <p:cNvPicPr>
            <a:picLocks noChangeAspect="1" noChangeArrowheads="1"/>
          </p:cNvPicPr>
          <p:nvPr/>
        </p:nvPicPr>
        <p:blipFill>
          <a:blip r:embed="rId3" cstate="print"/>
          <a:srcRect r="45547"/>
          <a:stretch>
            <a:fillRect/>
          </a:stretch>
        </p:blipFill>
        <p:spPr bwMode="auto">
          <a:xfrm>
            <a:off x="179512" y="3468877"/>
            <a:ext cx="2163216" cy="312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4185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Zánik Československa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052736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Mečiarova</a:t>
            </a:r>
            <a:r>
              <a:rPr lang="cs-CZ" b="1" dirty="0" smtClean="0"/>
              <a:t> nová interpretace slovenské</a:t>
            </a:r>
            <a:br>
              <a:rPr lang="cs-CZ" b="1" dirty="0" smtClean="0"/>
            </a:br>
            <a:r>
              <a:rPr lang="cs-CZ" b="1" dirty="0" smtClean="0"/>
              <a:t>    suverenity, nadřazené všemu a odmítající</a:t>
            </a:r>
            <a:br>
              <a:rPr lang="cs-CZ" b="1" dirty="0" smtClean="0"/>
            </a:br>
            <a:r>
              <a:rPr lang="cs-CZ" b="1" dirty="0" smtClean="0"/>
              <a:t>    všechno společné</a:t>
            </a:r>
            <a:r>
              <a:rPr lang="cs-CZ" dirty="0" smtClean="0"/>
              <a:t>, byla na slovenské straně</a:t>
            </a:r>
            <a:br>
              <a:rPr lang="cs-CZ" dirty="0" smtClean="0"/>
            </a:br>
            <a:r>
              <a:rPr lang="cs-CZ" dirty="0" smtClean="0"/>
              <a:t>    legitimizována a zvítězila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momentální politické reprezentace obou stran </a:t>
            </a:r>
            <a:br>
              <a:rPr lang="cs-CZ" b="1" dirty="0" smtClean="0"/>
            </a:br>
            <a:r>
              <a:rPr lang="cs-CZ" b="1" dirty="0" smtClean="0"/>
              <a:t>     nakonec v roce 1992 rozdělily společný stát</a:t>
            </a:r>
            <a:br>
              <a:rPr lang="cs-CZ" b="1" dirty="0" smtClean="0"/>
            </a:br>
            <a:r>
              <a:rPr lang="cs-CZ" b="1" dirty="0" smtClean="0"/>
              <a:t>     velmi hladce </a:t>
            </a:r>
            <a:r>
              <a:rPr lang="cs-CZ" dirty="0" smtClean="0"/>
              <a:t>– po téměř osmdesátiletém </a:t>
            </a:r>
            <a:br>
              <a:rPr lang="cs-CZ" dirty="0" smtClean="0"/>
            </a:br>
            <a:r>
              <a:rPr lang="cs-CZ" dirty="0" smtClean="0"/>
              <a:t>     soužití, a ve chvíli rozdělení i proti vůli dvou </a:t>
            </a:r>
            <a:br>
              <a:rPr lang="cs-CZ" dirty="0" smtClean="0"/>
            </a:br>
            <a:r>
              <a:rPr lang="cs-CZ" dirty="0" smtClean="0"/>
              <a:t>     třetin občanů na obou stranách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99992" y="3818071"/>
            <a:ext cx="4644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slovenské elity projevily, opožděně a možná</a:t>
            </a:r>
            <a:br>
              <a:rPr lang="cs-CZ" dirty="0" smtClean="0"/>
            </a:br>
            <a:r>
              <a:rPr lang="cs-CZ" dirty="0" smtClean="0"/>
              <a:t>    stejně neprozíravě, jako české elity v roce </a:t>
            </a:r>
            <a:br>
              <a:rPr lang="cs-CZ" dirty="0" smtClean="0"/>
            </a:br>
            <a:r>
              <a:rPr lang="cs-CZ" dirty="0" smtClean="0"/>
              <a:t>    1918, svoji jinak naprosto legitimní vůli </a:t>
            </a:r>
            <a:br>
              <a:rPr lang="cs-CZ" dirty="0" smtClean="0"/>
            </a:br>
            <a:r>
              <a:rPr lang="cs-CZ" dirty="0" smtClean="0"/>
              <a:t>    a dosáhly státní samostatnosti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byla obnovená česká státnost českým elitám </a:t>
            </a:r>
            <a:br>
              <a:rPr lang="cs-CZ" b="1" dirty="0" smtClean="0"/>
            </a:br>
            <a:r>
              <a:rPr lang="cs-CZ" b="1" dirty="0" smtClean="0"/>
              <a:t>    vlastně vnucena?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poprvé v historii získali Češi pro sebe etnicky</a:t>
            </a:r>
            <a:br>
              <a:rPr lang="cs-CZ" dirty="0" smtClean="0"/>
            </a:br>
            <a:r>
              <a:rPr lang="cs-CZ" dirty="0" smtClean="0"/>
              <a:t>    čistý stát bez jakékoliv konkurence…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8194" name="Picture 2" descr="http://www.knihy-a.cz/wp-content/uploads/2012/05/2-04_21_orez_meciarklaus_c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075" y="1268760"/>
            <a:ext cx="40104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tiscali.cz.imagebox.cz/press/2013/01/01/50611-vlajky-ceska-a-slovenska-653x367.jpg"/>
          <p:cNvPicPr>
            <a:picLocks noChangeAspect="1" noChangeArrowheads="1"/>
          </p:cNvPicPr>
          <p:nvPr/>
        </p:nvPicPr>
        <p:blipFill>
          <a:blip r:embed="rId3" cstate="print"/>
          <a:srcRect l="7025" r="3403"/>
          <a:stretch>
            <a:fillRect/>
          </a:stretch>
        </p:blipFill>
        <p:spPr bwMode="auto">
          <a:xfrm>
            <a:off x="323528" y="4005064"/>
            <a:ext cx="40166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62387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Další vybraná literatura a odkazy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196752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František </a:t>
            </a:r>
            <a:r>
              <a:rPr lang="cs-CZ" sz="1600" dirty="0" err="1" smtClean="0"/>
              <a:t>Emmert</a:t>
            </a:r>
            <a:r>
              <a:rPr lang="cs-CZ" sz="1600" dirty="0" smtClean="0"/>
              <a:t>: </a:t>
            </a:r>
            <a:r>
              <a:rPr lang="cs-CZ" sz="1600" i="1" dirty="0" smtClean="0"/>
              <a:t>Sametová revoluce</a:t>
            </a:r>
            <a:r>
              <a:rPr lang="cs-CZ" sz="1600" dirty="0" smtClean="0"/>
              <a:t>, </a:t>
            </a:r>
            <a:r>
              <a:rPr lang="cs-CZ" sz="1600" dirty="0" err="1" smtClean="0"/>
              <a:t>Computer</a:t>
            </a:r>
            <a:r>
              <a:rPr lang="cs-CZ" sz="1600" dirty="0" smtClean="0"/>
              <a:t> </a:t>
            </a:r>
            <a:r>
              <a:rPr lang="cs-CZ" sz="1600" dirty="0" err="1" smtClean="0"/>
              <a:t>press</a:t>
            </a:r>
            <a:r>
              <a:rPr lang="cs-CZ" sz="1600" dirty="0" smtClean="0"/>
              <a:t> 2009 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Jiří Suk: </a:t>
            </a:r>
            <a:r>
              <a:rPr lang="cs-CZ" sz="1600" i="1" dirty="0" smtClean="0"/>
              <a:t>Labyrintem revoluce - Aktéři, zápletky a křižovatky jedné politické krize (od listopadu 1989 do června 1990)</a:t>
            </a:r>
            <a:r>
              <a:rPr lang="cs-CZ" sz="1600" dirty="0" smtClean="0"/>
              <a:t>, Prostor 2009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i="1" dirty="0" smtClean="0"/>
              <a:t>Občanské fórum, den první - Vznik OF v dokumentech a fotografiích</a:t>
            </a:r>
            <a:r>
              <a:rPr lang="cs-CZ" sz="1600" dirty="0" smtClean="0"/>
              <a:t>, ÚSTR 2009 </a:t>
            </a:r>
          </a:p>
          <a:p>
            <a:r>
              <a:rPr lang="cs-CZ" sz="1600" dirty="0" smtClean="0"/>
              <a:t>    </a:t>
            </a:r>
            <a:br>
              <a:rPr lang="cs-CZ" sz="1600" dirty="0" smtClean="0"/>
            </a:br>
            <a:r>
              <a:rPr lang="cs-CZ" sz="1600" dirty="0" smtClean="0"/>
              <a:t>Jan Rychlík: </a:t>
            </a:r>
            <a:r>
              <a:rPr lang="cs-CZ" sz="1600" i="1" dirty="0" smtClean="0"/>
              <a:t>Rozpad Československa</a:t>
            </a:r>
            <a:r>
              <a:rPr lang="cs-CZ" sz="1600" dirty="0" smtClean="0"/>
              <a:t>, </a:t>
            </a:r>
            <a:r>
              <a:rPr lang="cs-CZ" sz="1600" dirty="0" err="1" smtClean="0"/>
              <a:t>Vydavateľstvo</a:t>
            </a:r>
            <a:r>
              <a:rPr lang="cs-CZ" sz="1600" dirty="0" smtClean="0"/>
              <a:t> </a:t>
            </a:r>
            <a:r>
              <a:rPr lang="cs-CZ" sz="1600" dirty="0" err="1" smtClean="0"/>
              <a:t>AEPress</a:t>
            </a:r>
            <a:r>
              <a:rPr lang="cs-CZ" sz="1600" dirty="0" smtClean="0"/>
              <a:t>, 2002 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Jan Rychlík: </a:t>
            </a:r>
            <a:r>
              <a:rPr lang="cs-CZ" sz="1600" i="1" dirty="0" smtClean="0"/>
              <a:t>Rozdělení Československa 1989 – 1992</a:t>
            </a:r>
            <a:r>
              <a:rPr lang="cs-CZ" sz="1600" dirty="0" smtClean="0"/>
              <a:t>, Vyšehrad 2012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Lubomír Kopeček: </a:t>
            </a:r>
            <a:r>
              <a:rPr lang="cs-CZ" sz="1600" i="1" dirty="0" smtClean="0"/>
              <a:t>Éra nevinnosti - Česká politika 1989 – 1997</a:t>
            </a:r>
            <a:r>
              <a:rPr lang="cs-CZ" sz="1600" dirty="0" smtClean="0"/>
              <a:t>, </a:t>
            </a:r>
            <a:r>
              <a:rPr lang="cs-CZ" sz="1600" dirty="0" err="1" smtClean="0"/>
              <a:t>Barrister</a:t>
            </a:r>
            <a:r>
              <a:rPr lang="cs-CZ" sz="1600" dirty="0" smtClean="0"/>
              <a:t> &amp; </a:t>
            </a:r>
            <a:r>
              <a:rPr lang="cs-CZ" sz="1600" dirty="0" err="1" smtClean="0"/>
              <a:t>Principal</a:t>
            </a:r>
            <a:r>
              <a:rPr lang="cs-CZ" sz="1600" dirty="0" smtClean="0"/>
              <a:t> 2010</a:t>
            </a:r>
            <a:br>
              <a:rPr lang="cs-CZ" sz="1600" dirty="0" smtClean="0"/>
            </a:br>
            <a:endParaRPr lang="cs-CZ" sz="1600" dirty="0" smtClean="0"/>
          </a:p>
          <a:p>
            <a:r>
              <a:rPr lang="cs-CZ" sz="1600" dirty="0" smtClean="0"/>
              <a:t>Lubomír Kopeček: </a:t>
            </a:r>
            <a:r>
              <a:rPr lang="cs-CZ" sz="1600" i="1" dirty="0" smtClean="0"/>
              <a:t>Fenomén Václav Klaus - politická biografie</a:t>
            </a:r>
            <a:r>
              <a:rPr lang="cs-CZ" sz="1600" dirty="0" smtClean="0"/>
              <a:t>, </a:t>
            </a:r>
            <a:r>
              <a:rPr lang="cs-CZ" sz="1600" dirty="0" err="1" smtClean="0"/>
              <a:t>Barrister</a:t>
            </a:r>
            <a:r>
              <a:rPr lang="cs-CZ" sz="1600" dirty="0" smtClean="0"/>
              <a:t> &amp; </a:t>
            </a:r>
            <a:r>
              <a:rPr lang="cs-CZ" sz="1600" dirty="0" err="1" smtClean="0"/>
              <a:t>Principal</a:t>
            </a:r>
            <a:r>
              <a:rPr lang="cs-CZ" sz="1600" dirty="0" smtClean="0"/>
              <a:t> 2011</a:t>
            </a:r>
          </a:p>
          <a:p>
            <a:endParaRPr lang="cs-CZ" sz="1600" dirty="0" smtClean="0"/>
          </a:p>
          <a:p>
            <a:r>
              <a:rPr lang="cs-CZ" sz="1600" dirty="0" smtClean="0">
                <a:hlinkClick r:id="rId2"/>
              </a:rPr>
              <a:t>http://www.czechoslovakia1989.cz/</a:t>
            </a:r>
            <a:endParaRPr lang="cs-CZ" sz="1600" dirty="0" smtClean="0"/>
          </a:p>
          <a:p>
            <a:r>
              <a:rPr lang="cs-CZ" sz="1600" dirty="0" smtClean="0">
                <a:hlinkClick r:id="rId3"/>
              </a:rPr>
              <a:t>http://www.totalita.</a:t>
            </a:r>
            <a:r>
              <a:rPr lang="cs-CZ" sz="1600" dirty="0" err="1" smtClean="0">
                <a:hlinkClick r:id="rId3"/>
              </a:rPr>
              <a:t>cz</a:t>
            </a:r>
            <a:r>
              <a:rPr lang="cs-CZ" sz="1600" dirty="0" smtClean="0">
                <a:hlinkClick r:id="rId3"/>
              </a:rPr>
              <a:t>/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http://www.</a:t>
            </a:r>
            <a:r>
              <a:rPr lang="cs-CZ" sz="1600" dirty="0" err="1" smtClean="0">
                <a:hlinkClick r:id="rId4"/>
              </a:rPr>
              <a:t>moderni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dejiny.cz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ceskatelevize.cz</a:t>
            </a:r>
            <a:r>
              <a:rPr lang="cs-CZ" sz="1600" dirty="0" smtClean="0">
                <a:hlinkClick r:id="rId5"/>
              </a:rPr>
              <a:t>/porady/10101491767-studio-ct24/212411034000013-1992-rozpad-</a:t>
            </a:r>
            <a:r>
              <a:rPr lang="cs-CZ" sz="1600" dirty="0" err="1" smtClean="0">
                <a:hlinkClick r:id="rId5"/>
              </a:rPr>
              <a:t>ceskoslovenska</a:t>
            </a:r>
            <a:r>
              <a:rPr lang="cs-CZ" sz="1600" dirty="0" smtClean="0">
                <a:hlinkClick r:id="rId5"/>
              </a:rPr>
              <a:t>/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108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Nepřipravenost vůdců KSČ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24744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dirty="0" smtClean="0"/>
              <a:t>od okupace v roce 1968 režim ovládala stejná</a:t>
            </a:r>
            <a:br>
              <a:rPr lang="cs-CZ" dirty="0" smtClean="0"/>
            </a:br>
            <a:r>
              <a:rPr lang="cs-CZ" dirty="0" smtClean="0"/>
              <a:t>     skupina funkcionářů, koncem 80. let už </a:t>
            </a:r>
            <a:br>
              <a:rPr lang="cs-CZ" dirty="0" smtClean="0"/>
            </a:br>
            <a:r>
              <a:rPr lang="cs-CZ" dirty="0" smtClean="0"/>
              <a:t>     strnulá a neschopná reagovat na dramatické</a:t>
            </a:r>
            <a:br>
              <a:rPr lang="cs-CZ" dirty="0" smtClean="0"/>
            </a:br>
            <a:r>
              <a:rPr lang="cs-CZ" dirty="0" smtClean="0"/>
              <a:t>     změny 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sovětské komunistické impérium kolabovalo </a:t>
            </a:r>
            <a:br>
              <a:rPr lang="cs-CZ" b="1" dirty="0" smtClean="0"/>
            </a:br>
            <a:r>
              <a:rPr lang="cs-CZ" b="1" dirty="0" smtClean="0"/>
              <a:t>    jako systém</a:t>
            </a:r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4464496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v Polsku </a:t>
            </a:r>
            <a:r>
              <a:rPr lang="cs-CZ" dirty="0" smtClean="0"/>
              <a:t>si antikomunistická opozice vynutila</a:t>
            </a:r>
            <a:br>
              <a:rPr lang="cs-CZ" dirty="0" smtClean="0"/>
            </a:br>
            <a:r>
              <a:rPr lang="cs-CZ" dirty="0" smtClean="0"/>
              <a:t>    rozhovory u kulatého stolu a zvítězila </a:t>
            </a:r>
            <a:br>
              <a:rPr lang="cs-CZ" dirty="0" smtClean="0"/>
            </a:br>
            <a:r>
              <a:rPr lang="cs-CZ" dirty="0" smtClean="0"/>
              <a:t>    v parlamentních volbách, </a:t>
            </a:r>
            <a:r>
              <a:rPr lang="cs-CZ" b="1" dirty="0" smtClean="0"/>
              <a:t>Maďaři</a:t>
            </a:r>
            <a:r>
              <a:rPr lang="cs-CZ" dirty="0" smtClean="0"/>
              <a:t> otevřeli</a:t>
            </a:r>
            <a:br>
              <a:rPr lang="cs-CZ" dirty="0" smtClean="0"/>
            </a:br>
            <a:r>
              <a:rPr lang="cs-CZ" dirty="0" smtClean="0"/>
              <a:t>    hranice s Rakouskem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počátkem listopadu 1989 se zhroutil </a:t>
            </a:r>
            <a:br>
              <a:rPr lang="cs-CZ" dirty="0" smtClean="0"/>
            </a:br>
            <a:r>
              <a:rPr lang="cs-CZ" dirty="0" smtClean="0"/>
              <a:t>     i komunistický režim v bývalé </a:t>
            </a:r>
            <a:r>
              <a:rPr lang="cs-CZ" b="1" dirty="0" smtClean="0"/>
              <a:t>NDR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vedení KSČ bylo paralyzováno a udržovalo </a:t>
            </a:r>
            <a:br>
              <a:rPr lang="cs-CZ" b="1" dirty="0" smtClean="0"/>
            </a:br>
            <a:r>
              <a:rPr lang="cs-CZ" b="1" dirty="0" smtClean="0"/>
              <a:t>    se u moci už jenom přetrvávajícím strachem </a:t>
            </a:r>
            <a:br>
              <a:rPr lang="cs-CZ" b="1" dirty="0" smtClean="0"/>
            </a:br>
            <a:r>
              <a:rPr lang="cs-CZ" b="1" dirty="0" smtClean="0"/>
              <a:t>    obyvatelstva z represí…</a:t>
            </a:r>
            <a:endParaRPr lang="cs-CZ" b="1" dirty="0"/>
          </a:p>
        </p:txBody>
      </p:sp>
      <p:pic>
        <p:nvPicPr>
          <p:cNvPr id="22532" name="Picture 4" descr="http://img7.ct24.cz/cache/900x507/article/13/1258/125780.jpg?1259088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575" y="1124744"/>
            <a:ext cx="376789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trutnovinky.cz/image.php?id=62323&amp;format=jpg&amp;thumb=0"/>
          <p:cNvPicPr>
            <a:picLocks noChangeAspect="1" noChangeArrowheads="1"/>
          </p:cNvPicPr>
          <p:nvPr/>
        </p:nvPicPr>
        <p:blipFill>
          <a:blip r:embed="rId3" cstate="print"/>
          <a:srcRect r="7936"/>
          <a:stretch>
            <a:fillRect/>
          </a:stretch>
        </p:blipFill>
        <p:spPr bwMode="auto">
          <a:xfrm>
            <a:off x="251520" y="3300766"/>
            <a:ext cx="4176464" cy="322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82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Vedení KSČ se brání reformám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12474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normalizační KSČ</a:t>
            </a:r>
            <a:r>
              <a:rPr lang="cs-CZ" dirty="0" smtClean="0"/>
              <a:t>, jejíž legitimita stála a padala s udržením mýtu o oprávněnosti zničení</a:t>
            </a:r>
            <a:br>
              <a:rPr lang="cs-CZ" dirty="0" smtClean="0"/>
            </a:br>
            <a:r>
              <a:rPr lang="cs-CZ" dirty="0" smtClean="0"/>
              <a:t>    „kontrarevoluce“ v roce 1968, </a:t>
            </a:r>
            <a:r>
              <a:rPr lang="cs-CZ" b="1" dirty="0" smtClean="0"/>
              <a:t>se na nevyhnutelnou krizi nedokázala a neuměla připravit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čistky po roce 1968 </a:t>
            </a:r>
            <a:r>
              <a:rPr lang="cs-CZ" dirty="0" smtClean="0"/>
              <a:t>– ze strany vyhozeno přes půl milionu převážně mladších, </a:t>
            </a:r>
            <a:br>
              <a:rPr lang="cs-CZ" dirty="0" smtClean="0"/>
            </a:br>
            <a:r>
              <a:rPr lang="cs-CZ" dirty="0" smtClean="0"/>
              <a:t>    vzdělanějších a proreformních členů!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2780928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zbavila se možnosti reformy zevnitř</a:t>
            </a:r>
            <a:br>
              <a:rPr lang="cs-CZ" dirty="0" smtClean="0"/>
            </a:br>
            <a:r>
              <a:rPr lang="cs-CZ" dirty="0" smtClean="0"/>
              <a:t>    a vytvořila naopak </a:t>
            </a:r>
            <a:r>
              <a:rPr lang="cs-CZ" b="1" dirty="0" smtClean="0"/>
              <a:t>pro okamžik</a:t>
            </a:r>
            <a:br>
              <a:rPr lang="cs-CZ" b="1" dirty="0" smtClean="0"/>
            </a:br>
            <a:r>
              <a:rPr lang="cs-CZ" b="1" dirty="0" smtClean="0"/>
              <a:t>    jakékoliv budoucí krize velký</a:t>
            </a:r>
            <a:br>
              <a:rPr lang="cs-CZ" b="1" dirty="0" smtClean="0"/>
            </a:br>
            <a:r>
              <a:rPr lang="cs-CZ" b="1" dirty="0" smtClean="0"/>
              <a:t>    potenciál opozice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KSČ odmítala jakoukoliv možnost </a:t>
            </a:r>
            <a:br>
              <a:rPr lang="cs-CZ" b="1" dirty="0" smtClean="0"/>
            </a:br>
            <a:r>
              <a:rPr lang="cs-CZ" b="1" dirty="0" smtClean="0"/>
              <a:t>    politiky v rámci reálného rozložení</a:t>
            </a:r>
            <a:br>
              <a:rPr lang="cs-CZ" b="1" dirty="0" smtClean="0"/>
            </a:br>
            <a:r>
              <a:rPr lang="cs-CZ" b="1" dirty="0" smtClean="0"/>
              <a:t>    sil a vlivů </a:t>
            </a:r>
            <a:r>
              <a:rPr lang="cs-CZ" dirty="0" smtClean="0"/>
              <a:t>(oproti maďarským </a:t>
            </a:r>
            <a:br>
              <a:rPr lang="cs-CZ" dirty="0" smtClean="0"/>
            </a:br>
            <a:r>
              <a:rPr lang="cs-CZ" dirty="0" smtClean="0"/>
              <a:t>    či polským komunistům)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proto odmítla také Gorbačovovu</a:t>
            </a:r>
            <a:br>
              <a:rPr lang="cs-CZ" dirty="0" smtClean="0"/>
            </a:br>
            <a:r>
              <a:rPr lang="cs-CZ" dirty="0" smtClean="0"/>
              <a:t>    perestrojku, a právě proto </a:t>
            </a:r>
            <a:r>
              <a:rPr lang="cs-CZ" b="1" dirty="0" smtClean="0"/>
              <a:t>musela</a:t>
            </a:r>
            <a:br>
              <a:rPr lang="cs-CZ" b="1" dirty="0" smtClean="0"/>
            </a:br>
            <a:r>
              <a:rPr lang="cs-CZ" b="1" dirty="0" smtClean="0"/>
              <a:t>    v okamžiku střetu selhat a kapitulovat</a:t>
            </a:r>
            <a:endParaRPr lang="cs-CZ" b="1" dirty="0"/>
          </a:p>
        </p:txBody>
      </p:sp>
      <p:pic>
        <p:nvPicPr>
          <p:cNvPr id="21506" name="Picture 2" descr="http://img.blesk.cz/img/1/normal480/828534_gorba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424" y="2727822"/>
            <a:ext cx="5220072" cy="332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4571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Nepřipravenost disentu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24744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byl československý disent velmi slabý?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tvrdé jádro disentu v Československu</a:t>
            </a:r>
            <a:br>
              <a:rPr lang="cs-CZ" dirty="0" smtClean="0"/>
            </a:br>
            <a:r>
              <a:rPr lang="cs-CZ" dirty="0" smtClean="0"/>
              <a:t>    mělo podle poznatků dobře </a:t>
            </a:r>
            <a:br>
              <a:rPr lang="cs-CZ" dirty="0" smtClean="0"/>
            </a:br>
            <a:r>
              <a:rPr lang="cs-CZ" dirty="0" smtClean="0"/>
              <a:t>    informované </a:t>
            </a:r>
            <a:r>
              <a:rPr lang="cs-CZ" dirty="0" err="1" smtClean="0"/>
              <a:t>StB</a:t>
            </a:r>
            <a:r>
              <a:rPr lang="cs-CZ" dirty="0" smtClean="0"/>
              <a:t> padesát až šedesát</a:t>
            </a:r>
            <a:br>
              <a:rPr lang="cs-CZ" dirty="0" smtClean="0"/>
            </a:br>
            <a:r>
              <a:rPr lang="cs-CZ" dirty="0" smtClean="0"/>
              <a:t>    lidí, s nanejvýš šesti stovkami aktivních</a:t>
            </a:r>
            <a:br>
              <a:rPr lang="cs-CZ" dirty="0" smtClean="0"/>
            </a:br>
            <a:r>
              <a:rPr lang="cs-CZ" dirty="0" smtClean="0"/>
              <a:t>    spolupracovníků v zemi s 15 miliony </a:t>
            </a:r>
            <a:br>
              <a:rPr lang="cs-CZ" dirty="0" smtClean="0"/>
            </a:br>
            <a:r>
              <a:rPr lang="cs-CZ" dirty="0" smtClean="0"/>
              <a:t>    obyvatel!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11960" y="3807038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polská Solidarita měla ve čtyřicetimilionové</a:t>
            </a:r>
            <a:br>
              <a:rPr lang="cs-CZ" dirty="0" smtClean="0"/>
            </a:br>
            <a:r>
              <a:rPr lang="cs-CZ" dirty="0" smtClean="0"/>
              <a:t>    populaci deset milionů členů otevřeně</a:t>
            </a:r>
            <a:br>
              <a:rPr lang="cs-CZ" dirty="0" smtClean="0"/>
            </a:br>
            <a:r>
              <a:rPr lang="cs-CZ" dirty="0" smtClean="0"/>
              <a:t>    vystupujících proti režimu!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diskuse o změně politických poměrů vlastně</a:t>
            </a:r>
            <a:br>
              <a:rPr lang="cs-CZ" b="1" dirty="0" smtClean="0"/>
            </a:br>
            <a:r>
              <a:rPr lang="cs-CZ" b="1" dirty="0" smtClean="0"/>
              <a:t>    neexistovaly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i v posledních dvou letech se </a:t>
            </a:r>
            <a:r>
              <a:rPr lang="cs-CZ" b="1" dirty="0" smtClean="0"/>
              <a:t>aktivity disentu</a:t>
            </a:r>
            <a:br>
              <a:rPr lang="cs-CZ" b="1" dirty="0" smtClean="0"/>
            </a:br>
            <a:r>
              <a:rPr lang="cs-CZ" b="1" dirty="0" smtClean="0"/>
              <a:t>    soustřeďovaly na organizování petic a výzev</a:t>
            </a:r>
            <a:br>
              <a:rPr lang="cs-CZ" b="1" dirty="0" smtClean="0"/>
            </a:br>
            <a:r>
              <a:rPr lang="cs-CZ" b="1" dirty="0" smtClean="0"/>
              <a:t>    k dialogu se stávající mocí</a:t>
            </a:r>
          </a:p>
        </p:txBody>
      </p:sp>
      <p:pic>
        <p:nvPicPr>
          <p:cNvPr id="20484" name="Picture 4" descr="http://www.solidarnosc.gov.pl/gallery/gazeta/30/Tygodnik%20Solidarnosc%20winieta.JPG"/>
          <p:cNvPicPr>
            <a:picLocks noChangeAspect="1" noChangeArrowheads="1"/>
          </p:cNvPicPr>
          <p:nvPr/>
        </p:nvPicPr>
        <p:blipFill>
          <a:blip r:embed="rId2" cstate="print"/>
          <a:srcRect b="47120"/>
          <a:stretch>
            <a:fillRect/>
          </a:stretch>
        </p:blipFill>
        <p:spPr bwMode="auto">
          <a:xfrm>
            <a:off x="179512" y="3501008"/>
            <a:ext cx="397815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www.romea.cz/images/servis/charta77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124744"/>
            <a:ext cx="450757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moderni-dejiny.cz/PublicFiles/UserFiles/image/Metodika/11_20_STOL/800x800_solidarno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3820716" cy="196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02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Nepřipravenost šedé zóny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05273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šedá zóna byla většinou společnosti, která se v komunistickém režimu snažila žít</a:t>
            </a:r>
            <a:br>
              <a:rPr lang="cs-CZ" b="1" dirty="0" smtClean="0"/>
            </a:br>
            <a:r>
              <a:rPr lang="cs-CZ" b="1" dirty="0" smtClean="0"/>
              <a:t>    normální životy mimo jakýkoliv náznak konfliktu s existující mocí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vzdělanější a schopnější část musela vyvažovat touhu získat a rozvíjet odbornou kvalifikaci</a:t>
            </a:r>
            <a:br>
              <a:rPr lang="cs-CZ" dirty="0" smtClean="0"/>
            </a:br>
            <a:r>
              <a:rPr lang="cs-CZ" dirty="0" smtClean="0"/>
              <a:t>    a společenskou prestiž s nutností neustále a </a:t>
            </a:r>
            <a:r>
              <a:rPr lang="cs-CZ" b="1" dirty="0" smtClean="0"/>
              <a:t>na požádání prokazovat neochvějnou</a:t>
            </a:r>
            <a:br>
              <a:rPr lang="cs-CZ" b="1" dirty="0" smtClean="0"/>
            </a:br>
            <a:r>
              <a:rPr lang="cs-CZ" b="1" dirty="0" smtClean="0"/>
              <a:t>    loajalitu k režimu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2708920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vytvořila si dokonalou schopnost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b="1" dirty="0" smtClean="0"/>
              <a:t>oddělovat v každém jednotlivci </a:t>
            </a:r>
            <a:br>
              <a:rPr lang="cs-CZ" b="1" dirty="0" smtClean="0"/>
            </a:br>
            <a:r>
              <a:rPr lang="cs-CZ" b="1" dirty="0" smtClean="0"/>
              <a:t>    profesní kvalitu od charakterových</a:t>
            </a:r>
            <a:br>
              <a:rPr lang="cs-CZ" b="1" dirty="0" smtClean="0"/>
            </a:br>
            <a:r>
              <a:rPr lang="cs-CZ" b="1" dirty="0" smtClean="0"/>
              <a:t>    vlastností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odbornost se stala štítem </a:t>
            </a:r>
            <a:br>
              <a:rPr lang="cs-CZ" dirty="0" smtClean="0"/>
            </a:br>
            <a:r>
              <a:rPr lang="cs-CZ" dirty="0" smtClean="0"/>
              <a:t>    pro </a:t>
            </a:r>
            <a:r>
              <a:rPr lang="cs-CZ" b="1" dirty="0" smtClean="0"/>
              <a:t>vyhýbání se společenské</a:t>
            </a:r>
            <a:br>
              <a:rPr lang="cs-CZ" b="1" dirty="0" smtClean="0"/>
            </a:br>
            <a:r>
              <a:rPr lang="cs-CZ" b="1" dirty="0" smtClean="0"/>
              <a:t>    zodpovědnosti</a:t>
            </a:r>
            <a:r>
              <a:rPr lang="cs-CZ" dirty="0" smtClean="0"/>
              <a:t>, která v jiných</a:t>
            </a:r>
            <a:br>
              <a:rPr lang="cs-CZ" dirty="0" smtClean="0"/>
            </a:br>
            <a:r>
              <a:rPr lang="cs-CZ" dirty="0" smtClean="0"/>
              <a:t>    společnostech neoddělitelně patří </a:t>
            </a:r>
            <a:br>
              <a:rPr lang="cs-CZ" dirty="0" smtClean="0"/>
            </a:br>
            <a:r>
              <a:rPr lang="cs-CZ" dirty="0" smtClean="0"/>
              <a:t>    k výbavě elit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odborné elity tedy samy sebe vědomě </a:t>
            </a:r>
            <a:br>
              <a:rPr lang="cs-CZ" b="1" dirty="0" smtClean="0"/>
            </a:br>
            <a:r>
              <a:rPr lang="cs-CZ" b="1" dirty="0" smtClean="0"/>
              <a:t>    vzdalovaly politice a nemohly se proto </a:t>
            </a:r>
            <a:br>
              <a:rPr lang="cs-CZ" b="1" dirty="0" smtClean="0"/>
            </a:br>
            <a:r>
              <a:rPr lang="cs-CZ" b="1" dirty="0" smtClean="0"/>
              <a:t>    na žádnou krizi připravit…</a:t>
            </a:r>
            <a:endParaRPr lang="cs-CZ" b="1" dirty="0"/>
          </a:p>
        </p:txBody>
      </p:sp>
      <p:sp>
        <p:nvSpPr>
          <p:cNvPr id="19462" name="AutoShape 6" descr="data:image/jpeg;base64,/9j/4AAQSkZJRgABAQAAAQABAAD/2wCEAAkGBhQSERUUExQWFRUWFx0aFxgYGRoYGBgeGBgaGBgaHBsaHCYgGRwkHBgYHy8gIycpLCwsGB4xNTAqNSYrLCkBCQoKDgwOGg8PGiwkHyQpKSwsLiwsLCkpLCwsKSksLCwsLCwsLCwsLCwsLCwsLCwsLCwsLCwsLCwsLCwsLCwsLP/AABEIALoBDwMBIgACEQEDEQH/xAAcAAAABwEBAAAAAAAAAAAAAAABAgMEBQYHAAj/xABAEAABAgQDBAYHCAICAgMBAAABAhEAAwQhEjFBBQZRYQcTInGBkTJCobHB0fAUFSNSYnKS4cLxM4KishckNAj/xAAZAQADAQEBAAAAAAAAAAAAAAAAAQIDBAX/xAAtEQACAgEEAQEIAgIDAAAAAAAAAQIRAxIhMVFBBBMiMmFxocHwgbFC0SMzkf/aAAwDAQACEQMRAD8AxFMClTQZXC472eH2wdiVFVMwU0pU1YGIhIdg7OXs3fAAiNmrKUkA9p8gTlf3XbgIRFPn2gCONn+EehN0dhKpqNMipSlazdSWQyHDYAUjMcQcyWMUbePoZqRUk0SEzKddwVrS8p7lK8ZcsciHJHN4V70FOrKbS7k1a0daKeYZeAqBwqZQbRrl3s2cQktJdmvwNm01j1VseVMkSJUkKH4SEpcBgSlIBIGTE6Rmu8fRFVzKyZOpVSDKnLxvMKXlEnEp0qSXALsUg20g5YUZpVbr1UpIVNp5qUqBIOAsWY5gMzGIoJu17/X0I9XUchSJKJKl9ZgQlOIi6ikM7DK4e2UZhtnogqTUTFUxQqUtigqUgLl3BUlWIPa/aDuGzNoAoyEoVmQeDNyf3GCpF49N0G49IiQiVNlJnFIDqU7qUPW5Zlhwir7X6F5a6grldWJCwM1qCkFw9ik4hY3fXQ3LAw0j+oBhHolXRLs1BQQgukMpiSlbhrpUDxdwRcCKxtXoMQZqDT1CRJJBVjKsab3ASEkKtYFxz4wAZAZZDZhw/KAQRqPbbnHqJW6FGuTKlLlBaZQATZlWDdq93zaKBvD0DFc7FQzZSJavUmqU6TwBCTiD+IfWAKMjXRlKrOoEYgQMwA5PgxccobrJe+g90ept3NxaelkSZSkImLlpZSykEqUS6iHuz5PkGjPN6ehGfNrZi6dclMiYSsYjh6t80FITcPkU6c4AMbCoOqaSxt9Z5Rt9J/8Az/TpSOsqZilOHwpSA1nZyeYfTgYj94OgBfXYqOagySzJmqIWktkVBLFL3cB+UFAZAhROV2zs+R/1Bpl+Pj843X/4UowhCVrWVYWmLSpipRu6QbABgz3zeICv6A5omj7NPlLlFn650LTxBCQcXh7IAoydMknIEn9N+7KFTSlsahhBdns7WLdxYPHpzZO59JTJCJUlIsyjc47MSp+MUXb/AENzlVZm0k2UiTM9JE0qPVg+kgJwnGjMgPqODwBRjiZDAFSbHIg878b98Jlsvrxj01R7k0cqSmSKeUtAZ8SXKlMxUXfPhFL3q6FVT6jrKRUiTLPpJU6MBf1QhJxDhkdOBgHRkMvZqjLUsEEJDkXdiQODZkaw3u+Tx6f2Vs+RTSZcgSUzcCAgzFJAWvUlTcTcDS0Zxt3odnLrFLpTLTTTFYu0UhUp3JRhVdQByIdwzwbBRms3Yc5KXwKbDisCQUuQ4OrGx7oZqDMLg8Dz58I9QSVoky0SigLRLSE+jqAzh7tFB290PoqZ6p1PUSpUtZcpUlWJGeIACxHlCtDoyVOzl4cbWJYcS7h2Hk/GG7sW+Mem9mbKpadCESZb4GIWUglRHrcOfKKFvV0UrqKpU2l6kS5hdYWsoMtRIJISElxmbPmQ0GwqMtl7EnrZSZSyCCQQCUsBoctDDefIKVHEGILENw4x6Z2Ps5NNJlykJScAYqb0j6xu5DnSKhtLoolz65U8kCnmEqmJxYZiFEF8PYIIxXFxwg2CjDhMOftgMX1lFw6R9y00E8CUorkzBiQWuACAx4qf2NFNVq2UMDkrJ5nnf3xt3RVuROokzJ0/srmgJSgF1JALkqazktblGIhQtx9kekd0N8pFbKBlKdSAAtCnCkkjyId7i1oQkTjD6/1ATa5KGCiz5MCcu54VbyhutP4qO5XwiH8ipN0GG0kfq/ir5Qb7wT+r+KvlDjq+UCR3QVLsW42+3p0Cj/1V8oMjaCeC/wCKvlCjF7QKS/yg37DcINoAXZf8VfKOXtEP6Ky/6TCwQeEKIAgp9huNPtI/Kv8AiY5BH5VD/rb25RIpDf7gFLeHT7DcaJYXKVeX9wrLrOCFeCYXEc0FPsNxI1Z/Kry/uFEVpa6Fc7f3APApPOCn2FMTVUh/QWPAfOCmsVlhWfD+4cBu+AUHhU+wpjKZP/Qvy/uOFbwQvwEITK1SgVAMgZNmptH0gtPXpWHKCgDN8/ZGftFfJn7Tccms/Sv+McmstZK/J46mqcRLZPbjk9xDgp5Ra33s0W43TVfoX/H+4Maz9C/KFQmDARVPsNxhMn/oW37YA1f6F/xMSChzhEpzZiIKfYbjJc5JHoL7sMJCcBbCr+JtEqlAhNY74VPse5GomjRK2/aYOKr9Cx/1MPMD6wcIgp9huMTWJ4K59kw6kTAQ4yN4CagYTxYwlQj8NDflHuhK06DyV/pI3RRXUaigkTZGKYmz4gzrR4hIY8RzjzoS1v8Aceit/wDfROz5DsVTZoUmWkFtLqJGQDjLVo86rUTc3jRAx1sfZaqmciSgdpamHN/ZG5dGvR5M2eZsyaQZkwBISGZKQcVy5cm2UY5uZto0tVLmsSEl1AEJdgdTa2cb7ud0gSNpJV1QUiZLbEhYDkHJTgsQ7jyhkosCLQ3nKeajuV8NdYdmXx0+tIazpH4iLaK+EZyGxz1nnBijj/UBLTzaFBFDE8H1lBwji3zgUlrEP9coMYYBAnlHBPCFCICAAEg9/wAIF2jngFQgAI7/ABgUF++OflCS18S3fAAph4WgAL5mI6nmsE6lRJd3YXL5+EP0zE2u5N+cTGSYk7FrQlMn3Ydo8Bf25CILenaBlpSAbKN7uW+H+oNsuuIThABS2LHwHMamMnmWvQYyzJT0EPvHRqKzhBSkt2TxL8HiNpJ66chSkFbeqSW7jpwiWrqGauZ1ksFSVEkkjI5XTDiVtAApEwKQfWGGymjgcLk5cHBKFzcuP6OG8nZxrThUVdlLXIZsZPDlEpsynV6ZmFQV2gxLB7t3RWawqX1k4oBQLDWxIIbmB8YntjbcQZbKYYB4MMmjfFP3ql/B0YsnvVJ/QmJUxyRqn45GFhDKh7RVMBISpmfkGfu+UO/bHdF2jti7QaAUji8AkxyX8IYzoKUeMKE+MFMACOGC8ngyktAMIBhZ47JfhCVEPw0P+Ue6Fpg7J7oSo0/hpY+qNOUT5F5Kt0ibj/eMpOBQRNlBRGIDCpJbECWdLM4I5jW2Azqcy1FJUykn6/1pHobf7elFFT4lgqXMdMtOqi3dYBwfKPOa5xUoqVckkl+JzeLBhZJvk4NiMs+fxjceiro/XRqmVE5QxTEBKEJU7JJCiVEWdwA2jHjGFlPd4R6I6ON9ZdbTpl5TpSEhaWFwzYhxD+I8oZKLpL5QhOV+KjuV8IO/eYSmr/Fl6dlX+MRIbHFz3d8HB+s4BKBoQeMHwxQwAfrSBDd0ApA8oAq4WgAMe+AIjsUFaAAR5wIgHEFhAHSGziubVq0pWtCybjEkgnLg3HO8WAQwm0QTNMxsWIXBDtkzWjHMm1sZZYtrYZ7OUMBYmyQRf0bk5+UKmrSky2JxHE5z7xyPyiEXIWuYoAdWl31AsWYcc34QtU7OYNjZrkAeqbEpfTlpHIpSrZHKpySpLgW2vUyphWVqDJQAlhcl78mMRGx6wS1LD9hYsSbOLjzeGtRs+Yp8KV4U5OMJz4GHMrY5FOlSy6lnspHvJHdGDc5S1UcspTlLUlwW+j2ohacy2Yb0hqxHEe2F6imTOQUllcCMx8oz2SFy1hacQLgWfJrvxLRe9j1suakYVOoC5v7ecdeHLr92R24M/tfdkM52zAnsEkyikgDgeD8IgTs7qZgUHXLzAOo1HePhFs2uoJltdybd+flnDXZtMgjtMbn0msdQNIMmNOVIJ4k5JIk6KqTMQFB2PmORhYTAcvjEVKRJM5pZuB2sPo566PnElTjO4t58o6oSbW51Rd8ioVHFEC8CDFlBVGCX0hUmAwwANig5x2DvhWYls/6hLFAMTmlkm2nwhKhP4aP2j3CFJyhhN9ITox+Gn9o90T5F5K70jbpIracKC8M2nC1o1CgUupJ4HshjfujzkoXj0fv1vdLoJKTMBUpZIQgesw7R5AOPOPOc6Y5JZnLsMrxaBieGNx6I+jqfSY6qoGArRgRLcEgEhRUtsvRDDvfSMQlKwkFsiDHo7c3pEk16CmWFJmIAK5amdssSVCykv48oZJagIbzZbzE9yv8AGHKVPDed/wAqLaK48ucRLgbHCXFtIM/fCZ55d4iOK+tmrSSyUMGDhycyW4ZQN0JuiX6yClWuvKIZUoy5qE41YSoFKSXGoI46gtDja1WpKQlHpLsDw0J9sR7TZt+CdezvwOKTaaZjgAuM3DN/cOQl+6IWvoEykFSCoH1y5dT2u/gXh1XVC8MsAtjIc6gWdvMecJTa+ISk1eokAjmPrugzNm0RFbs8JAWgqSQe0QXLZF3cHjeDFIVTIe/o9/pAGHra2orU7pok2jiiIeXsxBSpnCgpTFyMjYZ3EOqCe4wkk2CgTmQfiCIFNvlApPyhapkEjskAjIm4im1dUlCpgmE4gWDPccAPOLs7xU9obPQZ6lqKbFlA6XBfyjD1Edk0YepjtaGkreMzEqSplZMCOFn+MSmytqoISdQlkgZJHHxis1NGBUYUuUqIU36SAfdDraa5aSFSwUKYEsWazjujijOUd2+DgWWcW2/BJVdaBUy0kABKgS+d3Jiy7P2amViwZKLtw5d0ZrNmlRxau/0dYuGw5wEoTZilYlZYi1uQOje+NsGS5O0benzKU3f1LHUSAtLKD8OUVDeOhEo9kq7Q7Ic+k9x5Ra0TjoQRxH1eI3bNQBMkqIBAJ8Lh46c6jKNnXnipQshNi0kychOFTEEguTcBm0u14t9HTYB2lYjqdLZCIPYMrCssfXUL82Nmzyixp5iF6eCqxenx0r8imL6aEJtYlJZ3IzABJA4kQfGYj6RExM+biHYUykq1yAIPlHRJ0btj+mqkLDpUFDiIIvaCBiu+H0mBIHeRERsEkfaD6vWHD4ZwXdY4qdZJclaifGMlkbpd39jOORuvnf2J9MwKAKWIOR08IQWIjN0i9P3KUIlpg4+zONIS1RTNIS1RTG04Bj3H3QWjAwJD+qPdB5quyWfIwjTr/DT+0e6H5K8ld6R9yxtCnThWEzZJKkO7KBAxJPOwY6eMed59OpBZSSk8DY8I9AdIO+6aCUGTimzUqCB6oAzUrkCRbW8YJW1omkqKcK1KJLE4S/IuR5xaBiuxdhzauaJUkAqVYOQkOxIuTyja+jPo1m7OMydUqR1kxIQlKDiwpfEpyzOSE5PlzjG91trJpalE5QJSg3CWxG2j+R749AbodItNtHEmVjQtAdSFgO2WJJBIIc998oZKLInkfAw3nXmI7lfC0OjfVoZTl/io4MrPj2YiQ5DrFw/1EYVFExSuBc2zSrXwIeJNjDatSzLZ2z/ac/n4QpryKS2ArKMLKCLFKgr53EIVodfIYB5rc+6FqRQbCblPtByPlbwhKd6au+X/AOxiJVVkOmrH9VJCkFJ1Dcc4Z1Ehky3ZgMKiBk4AfkxAiRCeUEmygpJBuDYiLlGy3GxOQrEgpUxOSh9cfjDcy+rkpQXJSUj/AMhBJE3CoP8AsV3j0T4i3iIdVp7GT9pOv6hE8qyeUBTqBSph6yveeUNtmi4YN+En4wTr5uFSJaBdSmU4ADqIds7Q7o6TCGJGK2T2YMB3CFHdoS3aocY4qG23+0rSPWCXb65RbgnhFZ2vKUqsCUpfEgPbgTrEeoVxX1I9Srh/JEVmz1moSEJJV1Q05N9XhLbVRiUBk2YF20bmwA9sWjadSmnlqu8xYZz8OAvYRQ1Jdz8T7Wjz8yUPds87PFY7V8/YXqafAGF8V82OkTuyNoWQDdQZKUl/iLDnnFdkJBOsOuuUmclWI4nGfK0RB6XaObHk0u0XyTsoWuQRexwh/Bva8Mts7PWpiFZAsktd87xLU4ZI15wE1Di78RHqvGpRo95wUo0QG784m5B9N35WF/ExZnipbLqFdYtB7KQpRBYX1Y+0xZKKaSl1PfLu0+cZ+ne1GXp5bUPCrjCM+nCgxJbvY+YgxVEfslUxSpqlFxjISnRISW9sdDfjs3b3SA2NV4pcxJABlqUm2oGR8ob7q/8A5jf1lQG7son7QQOyqYpvBw/1wg27Aw0ygcwpYI4NHPG24/yYQbuN9MNuf/wcTjV74m5oGvsiG3TSRThxmokPreJpV40w/AjXD8C+gzqfRPcfdBKYdhP7R7oVno7JbgbeEEpB2E6dke6L8mnkqHSVuKK+UlctRE6SlRSGcLBD4M7FwGPMx5/n06kKKVAhSSxBzBGYj0J0hb3p2fKTmqZNcIALGzYlEnIB+GZ74891FQVqKlF1EuSdXi0DOk0ylKCUgkksPGNz6K+jSbQqXU1BT1i0YES0nFhBIUoqOT9kBgTreMW2JtL7PUSppSFCWsKw8cJf3x6A3B6SZe0UrliWqVNQMWF8QKXZwWGpDhtRnFElvxfWUM5yj1qO5X+MOQTDaaB1qP2qz/6xEglwOEqU94JT1IXiGqVFJ10B+MKJT4RGUowVEzhMU3iEpPuJ8oUnTQpOqBB6s5E4CBpdCvR8j7jB5qhjU4u8v/2Igu2VBISp7l0NqcQLe0AwXaysGFRy7IUeYIUH9o8Yxe1rozbq0SpLaWhoK8PLt/yAkeAf4+yFaufhllVja3wiNrEFKZDZov5Jv7HjScmuP3cucmuB5XSg4JyV2VEf+J8DaEps4mWHzxJFuIWAYezGUk3sofCIukn45OIj0ljkDdIJ8xClyKTp/Uf0KuyRZsarf9jDgJOkIUBsr9yrf9jDh9ActI0jwXHgAP4RXNqbWVJqeynEFIFhmTiIDGLKlJit7WlPXybeqT5OYyz3pVdoyztqO3aKltSvVMUVqBYmwN/psoPQygpLnL2AtkS2cSO8dKlEqUQGJJfje9oW3Z6v7NNxgOnXvFvaI8v2b10zyXjby038wdh7tleJeKzsA3nDbbuzjLtqPjryi27Jq5YlpQlQKgkONbh/fFa3gmYphS74g9/nyjbJjjHGq5OnJhhDEq5J/d6cVyEvmLF+WsPKqnUQSlRBbJ7Hv5xXdzZl1By7C3cWi1mOvC9eNWduB68Sszen2wUTSpTHtuoMxsCPjGhU1SlaApJsRFZ2luqVzyUEBJZRB10LfWsWSRIwISlrJAGXC0R6eM4tp8GXpoThKSlwLWaEVUiSSXIfNiQ/eIFra/XPhENtRbVUrQlCgH1JIA98dM5JK2dM2krZPS0pQAEhgMgMoSVRIOIsRi9IAkA97ZxH1Srpkp0QV2/TYN3mFVVigZaFMhS0HmMQa0S5LhoTkuGiTloAysBk2XlCrQ3pVKKE4h2mD9+sOGt840XBohGpV2Vdx90J06+wn9o14iFKkdlX7T7jBZHoJ/aPcIXkXkpfSZuYitpxNMzBMpwoh8lJLEpvkXTY/wC48/TW0BA5314xvXSzvh9jkCUgPNnggH8qRZRPO7DxjAlGLQ2PtibL+01EuSCE9YrC50jc+jbo0+7sU6dMSuetOFkPgQlwrMgFSiwuwZtc4w3YO0xT1EucoFQQrEySAS3No37czpIkbRUpCUqlzEjFhUxcZEgjNieWcMlFuBhrO/5UftU/L0YdJHCG01H4yP2q/wAYhhIcg8IZVGx5ayVHFiJBcEgggMGaH0E6xucDSfI2k+RtL2eMQUpSlqTliNg/ANnzhxNkhaSlQdJsYb7SmKCCZYdTHOwDD290N93ZpNLLKjdiS7vmYi0npoi0paaF6fZaQ3aWoJ9EEuA2XlzhWso0zGCsgcr8GiAl1JVTrqb4gskG9khTN3NE5V1REhUxNzgKh5PEqUWnt4smMotcbciKdkpAKAteHVOKzcOIHjC02hBQEA4EjRNsss9IjilIl060ekVIcv6QUO051hxtap7cmUcpi7jiBcjxMK4pPbr7iTik3X6x7RUnVggFSnJN753OQhxEXQVITUTZWgCVJHB8wPGJQqJjWDTWxpBqtgVPENVyXqkn8slRHO7fGJZj3xE7wqwSlTk2WkMC/FQccPOJy/DfW4snw31v/wCERvdL/wDrSiGsRnp2YqMma2XjoLe+Jjam3hOpkoUMJCrcCL3bMRA3Pjx7/q8eTmalK10eJ6nJGUtUekWDY0nr5tyzq0z4s/shptZUyXOUjEqxYYi5IP8AUPdxpn46hphJbmCMoY7wrV9pmOSWOT5DT2Q3H/jT+YUvYKXmxbZlYZasaL4S9rAg5+cXzZ+0kzUBSTnpqDqIzmhqym7OFDCeY5PkbPEjR0Uz05RK2u31krlF4crhstzf0+dw2W5daoqSQsJxMCCBmxb3NDhC3D6GI7Y1UmYl+0FeskvY+N4eAYTbInwBP15x6MXfvdnqxdrUvIsuWeP13RWd5KfHOl4XxJlqUluKSCPjFmxw3nUKVrx3KgGF9DnDyR1xoMkNcaIynVjqELHorkuP5BxC+0JQnICRZbY0HUFJh3K2ahKQkAgJyuQz5gcuUKKo0kg6psGNx3eUSoOqYlB1TO2bUqVLQo5kXtkdfbDxnhNEsAACwGkdh7/GNVsjRcCdSWSofpPug1IRgT+0e6AqT2FftPugKf0E/tHuhf5C8kDvruBJ2mmX1ilS5kp8CksXCs0qGocA2vnxjz3tzZAkVEyQxxIWU3NiBkb5OL3Jzj0DvtvxK2dKSpYMxa3CEJLZM6idAHHe8ee9u7cXVz1zlgAqNgLADhxMWgYnsLYqqucmTLKRMXZAUcIJ4OzCNo6MOjabs9a59QUGapOBKUHEEpJClEqyxFgGFme97YpsnahkT5c1IuhQUzkO2j5h7jxje9wekaXtIrlmWZU1AxYcQUFJdnBYZEhw2ohiLm5OV4bzB+Kj9qv8bQ4wnjlDaefxUX9VXD9MRLgJcDsHlaEVLaFRx9kCw0F/CKKEKi6FftPuiN3bD0aBb0VDjqYk6j0Vdx90R+7BH2aXYjP3mMn8f8P8GT/7F9H+CGRbZkwEsxIPLt84ntmAKpZZVl1Ye9rCInbK5E2nnLl3YsoXAdxdsj3w8rwUUaEjXq0HuJAMc8fd+dRMIPRK/Cj+Rru8oCZ1RdkuuSDqlWvgPfDvbMk/aaVWmMg+ItAbwSsPUzU+kiYB3g2buh3tLaEpISJtsSmHeNeI0vFKNRcX4a/fwVpqLg/FP9/ojpCwNpLA1l/IxYgLxXKKiCdoTCMkyxqTdTce6LG2vCNMN077Zphv3r7YOGEpyMQKSARwORhVSmvpHHK0bGxQ94N1cEvGkAYbEudcrM0VrC39d3ONdWAbGIqt3WkTH/Dwnim3syjgy+kveB52b0Sk7gVPdBkz+sKgkAN2iA75NDfeA4qmabZ/6PjEjO3XUieEy3mJAcvYB3Ac5PrEPtSnwzSkHtCxz0HH/Ucs1KMNLXk5J6oY9Ml5C0S0YVCY5SPQFnc5tplmIf7tBfXEAEpY4hqU5G2sONlUXXSZaAgkJWStTMGOQTrziV2Zs9EmqSUpUlKklIxZk5+UVDG20/oPHibcZLjYdUE6WDYKCb3VdvF3HcYlKhQKCQXs4I5XiP2xsZSz1kk4Jmv5VD9UdsKaVpBVLCSQbp9E6XGhjujcXpZ6cW4y0NEucnHtgQBCVGrsjiLHwsYWUI6FujoRwTBvfBTBkCGMMkRx8YCDJgAQqn6tX7Tn3QWnHYT+0e6BrR+Gv9p9xgadPYT3D3RPknyVLpB6P/vKWjDMEudKxYcTlKgoXSWuC4DG+vG3nyupDKWpBLqSSktcOCxv4RvvSXv393ykoQkKnTQcL5JSLY+ZfId788Bq6xc1alrUVKUSSTmfCLQ2BQ0i5ywlAxrOScyrl5X7gY3Xoz6OlbPK505SVTlpw4UEqShJIUQVMHUSBk4DZl4w7Y+0fs8+XNw4sCnwk2PI8jrG/bgdIMvaWNHVmVMlgEpdwUks4LDIsCDxEMkuJMNZp/FR3K/xhxhIhtPJ66XcZK/xiJBLgdYoAfX9RwEKhPD3xRQhUpUUEIAc8S0Ndi0a5UoS14SE5MTre8SbQGcTp3snSrshKfYeFJlsMCl4jm51ws3LN4k6+iEyWUFw+R4EXHthwNbQKC8SoJKhKEVsR82jmTMAmYcKFBRw3xEZd0BtXZPW4DZ5asQBFjytEk7WgDBoTVMNCapjKlpMJWtTYlkPwAAYD64w6xZQJS2kc2oikqWxSVBTBwPGOCX7/ZHBLQxnFHdDWuQspZFy4cZONb6Q5V5Rwl5wmrVCatURpnzEpZEkBXAqDd7xBUe7M0zlTZyELxFynEQx8uFmi3FH9awB8oylhUqt8GUsKnWrwQ9QioCQJMuWgDicuTN74PNoZsyZJUoACW5VcFyzaZCJXL6vDLa65gSkyk4r9oOxbVjBKCSttjcEle4etqUSk5lzZI1JOgiLp6ddOEJxlWfYCXN+fB+MHlVrKBVSzMQ19M+B4Q++3zSbSFNxKkpPleIbUnd/2S2pO/8AYXZyVIUpKyVFZxgm2gBDaNyiQZ4ZykTDOxqGFIQQA7lyRe3KHQOoyjWHBpDgUy+Mck8DAJJflBg0aFgYbvA4YFJ+hAwhjetP4a/2n3GOkFkJ/aPdAVqh1a2/KfcYGRZIfgIn/InyVrfvo9l7TQklfVzZYIStsQIJfCoOLPkRk5zjBN6d3DRVKpBmJmFIF0gj0k4sj842jpK6QBQBMuWgLnLDsoslKXIcgXLkEAWyPjh22NtTKqaZswJxFh2QwAAaNAYru9u+qsmdVLIx6OwTwuT35ARtXRt0dK2d1i501C5kwBOGW5SlIL+kQCSS2jBtdMR3c26qjqET0pCin1SSAX4t5+Eapul009dNRKqpaUFaglK0PhGIsAoEuLtf3QxGqgQSdQpW2JILeyCbSrESJMydMICJaSpXcB74qG6HSzT11SKfq1y1KfAVMQpg7FsiwhVew2lW5bTsaVogeZgU7Ml/lHmfnB9ubfkUkqZNmrDITiLekdAAOJJaKnuh0qyNo1BkCUuWoglJUUkKbuyLXa+sToj0Tpj0WwbLl54fafnAfdMvVPtPzhztGeiRKXNmKCUSwVLVoAPfFX3Z6SqTaFR1EhS0zGJT1iQjHhucFy5a7Fiw5QaF0PTHon/uuW1xl+o/OOGzJb5f+R+cH21XIpZEyfOLS5aXUczwAA1JJAHfFM3S6WJNdVCnElcpSn6vEQQpg5DAWLAnXI3g0roNMei5fdiOB/kfnAnZ8sHI/wAlfOC7f2kmkp5k+Z2Uy0uq1zwAHEm3jFH3L6WpddU/ZzKMpSn6slQUFYQ7FgMJYE6i0GldBSLsvZ6OB/kfnADZyBof5H5w4qZyZSFzJikoQgFSlHIAByTrkNIpO73S3S1dSmnSiYgrVhlqUBhUdE2JKSdHg0roNKLh93IzIP8AJXzgw2dL4HzPzhasq0SZK505QRLlglai9gOQue6Kruz0o0ddPMiV1iVl8HWADG1zhYm7XYtlBoXQaV0WX7uQND5n5wP2FHD2n5wasqkSZa5kw4EIBUpRcsB7+6Kbu70tUlZU/Z5aZiFKJEsrAAWwJayixYWBz74NK6Cl0W5WzUHT2n5wT7ul8PafnCu0axFNJXOnKwolpKlFnYDgNS9gOJio7s9LFJW1IkITNlrU+DGEgLYO3ZUcJYO3tg0LoNK6LQNnyx6r87/OB+7JZ00ycn4wbbW1ZdJImT5xIlyw6iA5uQAANSSQPGKnuj0r01fP6hMuZKmEEoxlLLYOQ6TZTB25G8GiPQUui2fdks2wj2wUbKl/lHmYU2ttGXTyZk6arDLlpdZz8BqSSQANSYpm63S7T11SJAlrlKU/VlTMprtY2LOWvlBpXQaV0XL7slfk9p+cEXs+XfsjvvAba2tLpZMydOOFEsOribsABqSSABziubo9KNLXzDKTjlLAcCYAAoA5gpJD3FjBoXQaV0WRGzZYzSPbBk7Nl/kHthDeXeCXRUy6ia5ShrJDqUSWAGlzx5xU9yelmVX1BkKlGSogmW6wsKYORkGLXbkfFaV0OkXf7ul/kSY47Ol/lEIbZ2/JpZMydMUyUJxEDM6AAcSSB4xU9zelyRX1H2cy1SlFzLcghbXYtkWv4ZwaV0GldFwVs2X+QH3QuLWaGG9W8Euipl1C7pQ1hmSoslI7zrFV3K6V5NfMVKVLMmYE4kuoKCmzuwYh8tYdJcDSSGXTNusidTCqdpsmxyCVIUq4PApJcHmRrGFqQ12YaRu3S9vl9mkCQgJUqoSoKcuEpAAJbiXt3GMKd+Q5v8uUUgYgY4RwgIZJcqvpQqZ1L9mmgLSRhUr1inTiH5toIgt3t4ZlHN6yWzsQMnD2cFuGmR1iKjoAJ3bu+lVVBSZs1ZQouU4jh0LM7EAgG/CIvZ+0ZkiYmZKWpC05KSWIhtHQAWXbPSHW1UtcqdNeWsglIASLEFraOAWPCIvd7aZp6qTOSopKFguLkDIsNbExHR0AFy3w6RJ9UuYhM2YZJwsFEg9kgksP1D6eK5QbcnyVpmS5q0qSXSXdvOGEDABP7Y35qquT1U+apYcatk9iB6VyC54CI/YO210k9E+UElaHKcQJAJDOwI4xHx0AF03m6V6ytkdStSUoUBjCABja97OztZ9IquzNoKkTUTUekhQUO9JcG/OGsCYALnvT0qVVfT9RNwhJIxMPSALjmLgd8Q25+3E0dZKqVJxiWp8Ls9iM2PGISBMAGo9IvTL9up/s9PLMpCx+LiYlQBBSA2VxeM92BtH7PUyp1/w1hVsxhL5HPuhhAQAX3eTpcn1lMunWhOBY7SvWJCgp7WAtFU3d20qkqZVQgAqlKxAG4yIv5xHiAgA0XfDpYmVtKqnWlLLwFRDgApwqLMcncRSdm7QMhfWIOGYPRIfs2Y83IceJhiYCACw7Y34qqmR1U2cpSSpymwBCR2choXOfDhEPs2vVImomoLLlqCknmC4htBlQAWTeDfefWSEypinCFlRubj1Xc3Yk+cQmytprp5qZqFEKSdNRqPEQ1jjAMte8e+s6rp8E1WawpITYYRiBSoCxY4SCRFWkzClQUCQQXBFiG4QAgOMAFk2/v1VVMvqlzSZSmKkMM0trc5gHPMm0QWz65cmamZLLLSXBhCAOcAi7b27/AEyspkSSTmFKHFhb23ir7Ir1SZgWglJYgkM7EZOxbvhkiDaQqGSW2tsLqFJWtZUyWAN8Nhi8CXMRwVHE5fWsEEAH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6" name="Picture 10" descr="http://www.foto-vrbecky.estranky.cz/img/mid/1800/volby-1986-005.jpg"/>
          <p:cNvPicPr>
            <a:picLocks noChangeAspect="1" noChangeArrowheads="1"/>
          </p:cNvPicPr>
          <p:nvPr/>
        </p:nvPicPr>
        <p:blipFill>
          <a:blip r:embed="rId2" cstate="print"/>
          <a:srcRect b="26044"/>
          <a:stretch>
            <a:fillRect/>
          </a:stretch>
        </p:blipFill>
        <p:spPr bwMode="auto">
          <a:xfrm>
            <a:off x="467544" y="2938528"/>
            <a:ext cx="3816424" cy="373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1881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Elita činu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052736"/>
            <a:ext cx="8784976" cy="923330"/>
          </a:xfrm>
          <a:prstGeom prst="rect">
            <a:avLst/>
          </a:prstGeom>
          <a:solidFill>
            <a:srgbClr val="387478"/>
          </a:solidFill>
        </p:spPr>
        <p:txBody>
          <a:bodyPr wrap="square">
            <a:spAutoFit/>
          </a:bodyPr>
          <a:lstStyle/>
          <a:p>
            <a:r>
              <a:rPr lang="cs-CZ" b="1" i="1" dirty="0" smtClean="0"/>
              <a:t>„Čtyřicet let jsme hráli divadlo, protože jsme si mysleli, že tím lidem pomáháme. </a:t>
            </a:r>
            <a:br>
              <a:rPr lang="cs-CZ" b="1" i="1" dirty="0" smtClean="0"/>
            </a:br>
            <a:r>
              <a:rPr lang="cs-CZ" b="1" i="1" dirty="0" smtClean="0"/>
              <a:t>Tak teď zkusíme pomoci tím, že hrát přestaneme…“</a:t>
            </a:r>
          </a:p>
          <a:p>
            <a:r>
              <a:rPr lang="cs-CZ" dirty="0" smtClean="0"/>
              <a:t>	    Jiří </a:t>
            </a:r>
            <a:r>
              <a:rPr lang="cs-CZ" dirty="0" err="1" smtClean="0"/>
              <a:t>Kodet</a:t>
            </a:r>
            <a:r>
              <a:rPr lang="cs-CZ" dirty="0" smtClean="0"/>
              <a:t> na prvním setkání herců, divadelníků a filmařů v Realistickém divadle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2132856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studenti a herci </a:t>
            </a:r>
            <a:r>
              <a:rPr lang="cs-CZ" dirty="0" smtClean="0"/>
              <a:t>bezprostředně po zásahu </a:t>
            </a:r>
            <a:br>
              <a:rPr lang="cs-CZ" dirty="0" smtClean="0"/>
            </a:br>
            <a:r>
              <a:rPr lang="cs-CZ" dirty="0" smtClean="0"/>
              <a:t>    na Národní třídě </a:t>
            </a:r>
            <a:r>
              <a:rPr lang="cs-CZ" b="1" dirty="0" smtClean="0"/>
              <a:t>17. listopadu 1989 převzali </a:t>
            </a:r>
            <a:br>
              <a:rPr lang="cs-CZ" b="1" dirty="0" smtClean="0"/>
            </a:br>
            <a:r>
              <a:rPr lang="cs-CZ" b="1" dirty="0" smtClean="0"/>
              <a:t>    zodpovědnost</a:t>
            </a:r>
            <a:r>
              <a:rPr lang="cs-CZ" dirty="0" smtClean="0"/>
              <a:t> a stali se pro tuto zvláštní </a:t>
            </a:r>
            <a:br>
              <a:rPr lang="cs-CZ" dirty="0" smtClean="0"/>
            </a:br>
            <a:r>
              <a:rPr lang="cs-CZ" dirty="0" smtClean="0"/>
              <a:t>    chvíli </a:t>
            </a:r>
            <a:r>
              <a:rPr lang="cs-CZ" b="1" dirty="0" smtClean="0"/>
              <a:t>skutečnou elitou činu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vystoupení studentů a divadelníků dalo </a:t>
            </a:r>
            <a:br>
              <a:rPr lang="cs-CZ" dirty="0" smtClean="0"/>
            </a:br>
            <a:r>
              <a:rPr lang="cs-CZ" dirty="0" smtClean="0"/>
              <a:t>    rebelii přes noc </a:t>
            </a:r>
            <a:r>
              <a:rPr lang="cs-CZ" b="1" dirty="0" smtClean="0"/>
              <a:t>celonárodní strukturu, </a:t>
            </a:r>
            <a:br>
              <a:rPr lang="cs-CZ" b="1" dirty="0" smtClean="0"/>
            </a:br>
            <a:r>
              <a:rPr lang="cs-CZ" b="1" dirty="0" smtClean="0"/>
              <a:t>    organizační síť i mimořádně silný </a:t>
            </a:r>
            <a:br>
              <a:rPr lang="cs-CZ" b="1" dirty="0" smtClean="0"/>
            </a:br>
            <a:r>
              <a:rPr lang="cs-CZ" b="1" dirty="0" smtClean="0"/>
              <a:t>    étos obrany dětí </a:t>
            </a:r>
            <a:r>
              <a:rPr lang="cs-CZ" dirty="0" smtClean="0"/>
              <a:t>– univerzitní fakulty </a:t>
            </a:r>
            <a:br>
              <a:rPr lang="cs-CZ" dirty="0" smtClean="0"/>
            </a:br>
            <a:r>
              <a:rPr lang="cs-CZ" dirty="0" smtClean="0"/>
              <a:t>    a divadla jsou najednou svobodným územím</a:t>
            </a:r>
          </a:p>
        </p:txBody>
      </p:sp>
      <p:pic>
        <p:nvPicPr>
          <p:cNvPr id="18438" name="Picture 6" descr="http://g.denik.cz/50/32/vyhlaseni_stavky_student_1989_denik-1024.jpg"/>
          <p:cNvPicPr>
            <a:picLocks noChangeAspect="1" noChangeArrowheads="1"/>
          </p:cNvPicPr>
          <p:nvPr/>
        </p:nvPicPr>
        <p:blipFill>
          <a:blip r:embed="rId2" cstate="print"/>
          <a:srcRect t="9877" b="33333"/>
          <a:stretch>
            <a:fillRect/>
          </a:stretch>
        </p:blipFill>
        <p:spPr bwMode="auto">
          <a:xfrm>
            <a:off x="323528" y="5013176"/>
            <a:ext cx="388843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435597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když se po pár dnech váhání k rebelii přidali </a:t>
            </a:r>
            <a:br>
              <a:rPr lang="cs-CZ" dirty="0" smtClean="0"/>
            </a:br>
            <a:r>
              <a:rPr lang="cs-CZ" dirty="0" smtClean="0"/>
              <a:t>     i </a:t>
            </a:r>
            <a:r>
              <a:rPr lang="cs-CZ" b="1" dirty="0" smtClean="0"/>
              <a:t>zaměstnanci Československé televize </a:t>
            </a:r>
            <a:br>
              <a:rPr lang="cs-CZ" b="1" dirty="0" smtClean="0"/>
            </a:br>
            <a:r>
              <a:rPr lang="cs-CZ" b="1" dirty="0" smtClean="0"/>
              <a:t>     a rozhlasu</a:t>
            </a:r>
            <a:r>
              <a:rPr lang="cs-CZ" dirty="0" smtClean="0"/>
              <a:t>, byl s okupačním režimem</a:t>
            </a:r>
            <a:br>
              <a:rPr lang="cs-CZ" dirty="0" smtClean="0"/>
            </a:br>
            <a:r>
              <a:rPr lang="cs-CZ" dirty="0" smtClean="0"/>
              <a:t>     takzvané „normalizace“ konec</a:t>
            </a:r>
            <a:endParaRPr lang="cs-CZ" dirty="0"/>
          </a:p>
        </p:txBody>
      </p:sp>
      <p:pic>
        <p:nvPicPr>
          <p:cNvPr id="18440" name="Picture 8" descr="http://www.praha.eu/public/b5/54/f6/115047_4_okupacni_stavky_listopad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76464" cy="310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555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OF jako sebeobranná aliance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12474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 okamžiku svého vzniku bylo Občanské fórum výhradně sebeobrannou aliancí všech, </a:t>
            </a:r>
            <a:br>
              <a:rPr lang="cs-CZ" dirty="0" smtClean="0"/>
            </a:br>
            <a:r>
              <a:rPr lang="cs-CZ" dirty="0" smtClean="0"/>
              <a:t>    kdo se odhodlali postavit zkompromitovanému vedení KSČ – </a:t>
            </a:r>
            <a:r>
              <a:rPr lang="cs-CZ" b="1" dirty="0" smtClean="0"/>
              <a:t>spojující tmel této aliance</a:t>
            </a:r>
            <a:br>
              <a:rPr lang="cs-CZ" b="1" dirty="0" smtClean="0"/>
            </a:br>
            <a:r>
              <a:rPr lang="cs-CZ" b="1" dirty="0" smtClean="0"/>
              <a:t>   bylo přemýšlení o tom, „koho nechceme“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překotnost mocenských změn vlastně už nikdy nedovolila, aby se svobodná programová</a:t>
            </a:r>
            <a:br>
              <a:rPr lang="cs-CZ" dirty="0" smtClean="0"/>
            </a:br>
            <a:r>
              <a:rPr lang="cs-CZ" dirty="0" smtClean="0"/>
              <a:t>    diskuse většiny společnosti o tom, „co chceme“, stala sjednocující politickou vizí a akcí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5976" y="3048049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jednání o vyklizení a obsazení mocenských</a:t>
            </a:r>
            <a:br>
              <a:rPr lang="cs-CZ" dirty="0" smtClean="0"/>
            </a:br>
            <a:r>
              <a:rPr lang="cs-CZ" dirty="0" smtClean="0"/>
              <a:t>    pozic jinak nereformovaného a nezničeného</a:t>
            </a:r>
            <a:br>
              <a:rPr lang="cs-CZ" dirty="0" smtClean="0"/>
            </a:br>
            <a:r>
              <a:rPr lang="cs-CZ" dirty="0" smtClean="0"/>
              <a:t>    komunistického systému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namísto politicky zodpovědného budování</a:t>
            </a:r>
            <a:br>
              <a:rPr lang="cs-CZ" dirty="0" smtClean="0"/>
            </a:br>
            <a:r>
              <a:rPr lang="cs-CZ" dirty="0" smtClean="0"/>
              <a:t>    Občanského fóra jako razantního suveréna </a:t>
            </a:r>
            <a:br>
              <a:rPr lang="cs-CZ" dirty="0" smtClean="0"/>
            </a:br>
            <a:r>
              <a:rPr lang="cs-CZ" dirty="0" smtClean="0"/>
              <a:t>    historické změny se jeho vedení samo brzy </a:t>
            </a:r>
            <a:br>
              <a:rPr lang="cs-CZ" dirty="0" smtClean="0"/>
            </a:br>
            <a:r>
              <a:rPr lang="cs-CZ" dirty="0" smtClean="0"/>
              <a:t>    rozpustilo obsazováním desítek komunisty</a:t>
            </a:r>
            <a:br>
              <a:rPr lang="cs-CZ" dirty="0" smtClean="0"/>
            </a:br>
            <a:r>
              <a:rPr lang="cs-CZ" dirty="0" smtClean="0"/>
              <a:t>    uvolněných exekutivních funkcí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stačilo, že se k moci konečně dostali „dobří</a:t>
            </a:r>
            <a:br>
              <a:rPr lang="cs-CZ" b="1" dirty="0" smtClean="0"/>
            </a:br>
            <a:r>
              <a:rPr lang="cs-CZ" b="1" dirty="0" smtClean="0"/>
              <a:t>    lidé“, kteří „mají pravdu“, všechno ostatní</a:t>
            </a:r>
            <a:br>
              <a:rPr lang="cs-CZ" b="1" dirty="0" smtClean="0"/>
            </a:br>
            <a:r>
              <a:rPr lang="cs-CZ" b="1" dirty="0" smtClean="0"/>
              <a:t>    mělo „jít samo“…</a:t>
            </a:r>
            <a:endParaRPr lang="cs-CZ" b="1" dirty="0"/>
          </a:p>
        </p:txBody>
      </p:sp>
      <p:pic>
        <p:nvPicPr>
          <p:cNvPr id="5" name="Obrázek 4" descr="C:\Users\Pant\Documents\- MODERNI-DEJINY.CZ\1. DOTACE MŠMT - PŘISPĚVATELÉ\9) Normalizace 1969-1989\1989\PA01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4052"/>
            <a:ext cx="3096344" cy="199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ant\Pictures\Zlínsko a Chřiby\obrázky\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57192"/>
            <a:ext cx="406687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446" y="118373"/>
            <a:ext cx="4790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600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Pět základních problémů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3539" y="1124744"/>
            <a:ext cx="64566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Vývoj na začátku roku 1990 přinesl potřebu vyřešit pět </a:t>
            </a:r>
            <a:br>
              <a:rPr lang="cs-CZ" dirty="0" smtClean="0"/>
            </a:br>
            <a:r>
              <a:rPr lang="cs-CZ" dirty="0" smtClean="0"/>
              <a:t>     základních problémů dalšího postupu: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Co udělat s Komunistickou stranou?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Co se Státní bezpečností?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Jakou ekonomickou reformu?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Jak v </a:t>
            </a:r>
            <a:r>
              <a:rPr lang="cs-CZ" b="1" dirty="0" err="1" smtClean="0"/>
              <a:t>česko</a:t>
            </a:r>
            <a:r>
              <a:rPr lang="cs-CZ" b="1" dirty="0" smtClean="0"/>
              <a:t> – slovenských vztazích?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Jakou roli má hrát Občanské fórum?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nejzávažnějším politickým rozhodnutím počátečního období OF</a:t>
            </a:r>
            <a:br>
              <a:rPr lang="cs-CZ" dirty="0" smtClean="0"/>
            </a:br>
            <a:r>
              <a:rPr lang="cs-CZ" dirty="0" smtClean="0"/>
              <a:t>    bylo </a:t>
            </a:r>
            <a:r>
              <a:rPr lang="cs-CZ" b="1" dirty="0" smtClean="0"/>
              <a:t>přihlášení se k takzvané právní kontinuitě </a:t>
            </a:r>
            <a:r>
              <a:rPr lang="cs-CZ" dirty="0" smtClean="0"/>
              <a:t>– všechny zákony</a:t>
            </a:r>
            <a:br>
              <a:rPr lang="cs-CZ" dirty="0" smtClean="0"/>
            </a:br>
            <a:r>
              <a:rPr lang="cs-CZ" dirty="0" smtClean="0"/>
              <a:t>    komunistické ČSSR zůstaly v platnosti až do jejich změny novým</a:t>
            </a:r>
            <a:br>
              <a:rPr lang="cs-CZ" dirty="0" smtClean="0"/>
            </a:br>
            <a:r>
              <a:rPr lang="cs-CZ" dirty="0" smtClean="0"/>
              <a:t>    parlamentem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na jedné straně to jistě dělalo situaci klidnější, na druhé to však</a:t>
            </a:r>
            <a:br>
              <a:rPr lang="cs-CZ" dirty="0" smtClean="0"/>
            </a:br>
            <a:r>
              <a:rPr lang="cs-CZ" dirty="0" smtClean="0"/>
              <a:t>     v řadě oblastí zpomalilo životně nutné změny…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vedení OF odmítlo jít do možné konfrontace (např. v NDR</a:t>
            </a:r>
            <a:br>
              <a:rPr lang="cs-CZ" dirty="0" smtClean="0"/>
            </a:br>
            <a:r>
              <a:rPr lang="cs-CZ" dirty="0" smtClean="0"/>
              <a:t>    demonstranti okamžitě obsadili budovy státní bezpečnosti Stasi)</a:t>
            </a:r>
            <a:br>
              <a:rPr lang="cs-CZ" dirty="0" smtClean="0"/>
            </a:br>
            <a:r>
              <a:rPr lang="cs-CZ" dirty="0" smtClean="0"/>
              <a:t>    a </a:t>
            </a:r>
            <a:r>
              <a:rPr lang="cs-CZ" b="1" dirty="0" err="1" smtClean="0"/>
              <a:t>StB</a:t>
            </a:r>
            <a:r>
              <a:rPr lang="cs-CZ" b="1" dirty="0" smtClean="0"/>
              <a:t> tak získala řadu týdnů času, ve kterých zničila většinu</a:t>
            </a:r>
            <a:br>
              <a:rPr lang="cs-CZ" b="1" dirty="0" smtClean="0"/>
            </a:br>
            <a:r>
              <a:rPr lang="cs-CZ" b="1" dirty="0" smtClean="0"/>
              <a:t>    nejdůležitějších archivních materiálů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5370" name="Picture 10" descr="http://www.nacr.cz/sua/vystavy/akce02/voda/md/102.jpg"/>
          <p:cNvPicPr>
            <a:picLocks noChangeAspect="1" noChangeArrowheads="1"/>
          </p:cNvPicPr>
          <p:nvPr/>
        </p:nvPicPr>
        <p:blipFill>
          <a:blip r:embed="rId2" cstate="print"/>
          <a:srcRect l="33143" r="14774"/>
          <a:stretch>
            <a:fillRect/>
          </a:stretch>
        </p:blipFill>
        <p:spPr bwMode="auto">
          <a:xfrm>
            <a:off x="6732240" y="1124744"/>
            <a:ext cx="2160240" cy="554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1461</TotalTime>
  <Words>560</Words>
  <Application>Microsoft Office PowerPoint</Application>
  <PresentationFormat>Předvádění na obrazovce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sady Office</vt:lpstr>
      <vt:lpstr>Československo od revoluce k rozdělení státu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NA STÁTNÍ HRANICI</dc:title>
  <dc:creator>Jirka</dc:creator>
  <cp:lastModifiedBy>Netopýr</cp:lastModifiedBy>
  <cp:revision>145</cp:revision>
  <dcterms:created xsi:type="dcterms:W3CDTF">2011-08-25T21:37:20Z</dcterms:created>
  <dcterms:modified xsi:type="dcterms:W3CDTF">2020-06-12T06:54:08Z</dcterms:modified>
</cp:coreProperties>
</file>