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80" r:id="rId4"/>
    <p:sldId id="259" r:id="rId5"/>
    <p:sldId id="260" r:id="rId6"/>
    <p:sldId id="261" r:id="rId7"/>
    <p:sldId id="262" r:id="rId8"/>
    <p:sldId id="263" r:id="rId9"/>
    <p:sldId id="281" r:id="rId10"/>
    <p:sldId id="282" r:id="rId11"/>
    <p:sldId id="264" r:id="rId12"/>
    <p:sldId id="271" r:id="rId13"/>
    <p:sldId id="272" r:id="rId14"/>
    <p:sldId id="273" r:id="rId15"/>
    <p:sldId id="274" r:id="rId16"/>
    <p:sldId id="265" r:id="rId17"/>
    <p:sldId id="266" r:id="rId18"/>
    <p:sldId id="267" r:id="rId19"/>
    <p:sldId id="269" r:id="rId20"/>
    <p:sldId id="270" r:id="rId21"/>
    <p:sldId id="278" r:id="rId22"/>
    <p:sldId id="279" r:id="rId23"/>
    <p:sldId id="28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B21E-D5FC-499C-BFC5-0175BEE62D31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F13E-87C1-4925-AF8F-C029D1720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B21E-D5FC-499C-BFC5-0175BEE62D31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F13E-87C1-4925-AF8F-C029D1720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B21E-D5FC-499C-BFC5-0175BEE62D31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F13E-87C1-4925-AF8F-C029D1720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B21E-D5FC-499C-BFC5-0175BEE62D31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F13E-87C1-4925-AF8F-C029D1720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B21E-D5FC-499C-BFC5-0175BEE62D31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F13E-87C1-4925-AF8F-C029D1720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B21E-D5FC-499C-BFC5-0175BEE62D31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F13E-87C1-4925-AF8F-C029D1720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B21E-D5FC-499C-BFC5-0175BEE62D31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F13E-87C1-4925-AF8F-C029D1720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B21E-D5FC-499C-BFC5-0175BEE62D31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F13E-87C1-4925-AF8F-C029D1720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B21E-D5FC-499C-BFC5-0175BEE62D31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F13E-87C1-4925-AF8F-C029D1720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B21E-D5FC-499C-BFC5-0175BEE62D31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F13E-87C1-4925-AF8F-C029D1720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B21E-D5FC-499C-BFC5-0175BEE62D31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F13E-87C1-4925-AF8F-C029D1720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CB21E-D5FC-499C-BFC5-0175BEE62D31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AF13E-87C1-4925-AF8F-C029D17205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Vaclav_Maly_signature.jpg" TargetMode="External"/><Relationship Id="rId3" Type="http://schemas.openxmlformats.org/officeDocument/2006/relationships/hyperlink" Target="http://cs.wikipedia.org/wiki/Soubor:Czechoslovakia_COA_1961-1989.svg" TargetMode="External"/><Relationship Id="rId7" Type="http://schemas.openxmlformats.org/officeDocument/2006/relationships/hyperlink" Target="http://commons.wikimedia.org/wiki/File:BEATLES_MANZANA.PNG?uselang=cs" TargetMode="External"/><Relationship Id="rId2" Type="http://schemas.openxmlformats.org/officeDocument/2006/relationships/hyperlink" Target="http://commons.wikimedia.org/wiki/File:Leonid_Bre%C5%BEn%C4%9Bv_(Bundesarchiv).jpg?uselang=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Karel_Kryl_memorial_plaque.jpg" TargetMode="External"/><Relationship Id="rId5" Type="http://schemas.openxmlformats.org/officeDocument/2006/relationships/hyperlink" Target="http://cs.wikipedia.org/wiki/Soubor:IICCR_G539_Ceausescu_Dubcek_Svoboda.jpg" TargetMode="External"/><Relationship Id="rId4" Type="http://schemas.openxmlformats.org/officeDocument/2006/relationships/hyperlink" Target="http://commons.wikimedia.org/wiki/File:83053_9416_Smrkovsky_a_Svoboda_68.jpg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Foto_Ludvik_Vaculik.jpg" TargetMode="External"/><Relationship Id="rId2" Type="http://schemas.openxmlformats.org/officeDocument/2006/relationships/hyperlink" Target="http://commons.wikimedia.org/wiki/File:Sv%C4%9Bt_knihy_2009_-_Ji%C5%99%C3%AD_Str%C3%A1nsk%C3%BD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 smtClean="0"/>
              <a:t>TÉMA: Pražské jaro 1968</a:t>
            </a:r>
          </a:p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r>
              <a:rPr lang="cs-CZ" dirty="0" smtClean="0"/>
              <a:t>PŘEDMĚT: dějepis – moderní poválečné dějiny</a:t>
            </a:r>
          </a:p>
          <a:p>
            <a:pPr>
              <a:buFontTx/>
              <a:buNone/>
            </a:pPr>
            <a:r>
              <a:rPr lang="cs-CZ" dirty="0" smtClean="0"/>
              <a:t>KLÍČOVÁ SLOVA: ekonomické reformy, socialismus s lidskou tváří, pluralita, studenti, Akční program, Dva tisíce slov</a:t>
            </a:r>
          </a:p>
          <a:p>
            <a:pPr>
              <a:buFontTx/>
              <a:buNone/>
            </a:pPr>
            <a:r>
              <a:rPr lang="cs-CZ" dirty="0" smtClean="0"/>
              <a:t>JMÉNO AUTORA: Mgr. Marcela </a:t>
            </a:r>
            <a:r>
              <a:rPr lang="cs-CZ" dirty="0" err="1" smtClean="0"/>
              <a:t>Svejkovská</a:t>
            </a:r>
            <a:endParaRPr lang="cs-CZ" dirty="0" smtClean="0"/>
          </a:p>
        </p:txBody>
      </p:sp>
      <p:pic>
        <p:nvPicPr>
          <p:cNvPr id="4" name="obrázek 2" descr="Logolink_horizontal_zaklad_RGB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39963" y="274638"/>
            <a:ext cx="4664075" cy="1143000"/>
          </a:xfrm>
          <a:noFill/>
          <a:ln/>
        </p:spPr>
      </p:pic>
      <p:pic>
        <p:nvPicPr>
          <p:cNvPr id="5" name="obrázek 2" descr="Logolink_horizontal_zaklad_RGB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92363" y="427038"/>
            <a:ext cx="4664075" cy="1143000"/>
          </a:xfrm>
          <a:noFill/>
          <a:ln/>
        </p:spPr>
      </p:pic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dubček a svobod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422463"/>
            <a:ext cx="7776864" cy="5435538"/>
          </a:xfrm>
        </p:spPr>
      </p:pic>
      <p:sp>
        <p:nvSpPr>
          <p:cNvPr id="5" name="TextovéPole 4"/>
          <p:cNvSpPr txBox="1"/>
          <p:nvPr/>
        </p:nvSpPr>
        <p:spPr>
          <a:xfrm>
            <a:off x="395536" y="908720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4, A. </a:t>
            </a:r>
            <a:r>
              <a:rPr lang="cs-CZ" dirty="0" err="1" smtClean="0"/>
              <a:t>Dubček</a:t>
            </a:r>
            <a:r>
              <a:rPr lang="cs-CZ" dirty="0" smtClean="0"/>
              <a:t>, L. Svoboda, N. </a:t>
            </a:r>
            <a:r>
              <a:rPr lang="cs-CZ" dirty="0" err="1" smtClean="0"/>
              <a:t>Ceaușescu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Nástup rychlých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funkce opustili i Novotného příznivci</a:t>
            </a:r>
          </a:p>
          <a:p>
            <a:r>
              <a:rPr lang="cs-CZ" dirty="0"/>
              <a:t>d</a:t>
            </a:r>
            <a:r>
              <a:rPr lang="cs-CZ" dirty="0" smtClean="0"/>
              <a:t>o čela podniků a organizací se dostávají odborníci místo lidí politicky angažovaných</a:t>
            </a:r>
          </a:p>
          <a:p>
            <a:r>
              <a:rPr lang="cs-CZ" b="1" dirty="0" smtClean="0"/>
              <a:t>Oldřich Černík </a:t>
            </a:r>
            <a:r>
              <a:rPr lang="cs-CZ" dirty="0" smtClean="0"/>
              <a:t>– premiér</a:t>
            </a:r>
          </a:p>
          <a:p>
            <a:r>
              <a:rPr lang="cs-CZ" b="1" dirty="0" smtClean="0"/>
              <a:t>Josef </a:t>
            </a:r>
            <a:r>
              <a:rPr lang="cs-CZ" b="1" dirty="0" err="1" smtClean="0"/>
              <a:t>Smrkovský</a:t>
            </a:r>
            <a:r>
              <a:rPr lang="cs-CZ" b="1" dirty="0" smtClean="0"/>
              <a:t> </a:t>
            </a:r>
            <a:r>
              <a:rPr lang="cs-CZ" dirty="0" smtClean="0"/>
              <a:t>– předseda Národního shromáždění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Komunistická strana a mládež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big</a:t>
            </a:r>
            <a:r>
              <a:rPr lang="cs-CZ" dirty="0" smtClean="0"/>
              <a:t> beat, </a:t>
            </a:r>
            <a:r>
              <a:rPr lang="cs-CZ" dirty="0" err="1" smtClean="0"/>
              <a:t>Olympic</a:t>
            </a:r>
            <a:endParaRPr lang="cs-CZ" dirty="0"/>
          </a:p>
          <a:p>
            <a:r>
              <a:rPr lang="cs-CZ" dirty="0" smtClean="0"/>
              <a:t>Beatles</a:t>
            </a:r>
          </a:p>
          <a:p>
            <a:r>
              <a:rPr lang="cs-CZ" dirty="0" smtClean="0"/>
              <a:t>Semafor</a:t>
            </a:r>
          </a:p>
          <a:p>
            <a:r>
              <a:rPr lang="cs-CZ" dirty="0" smtClean="0"/>
              <a:t>Karel Kryl</a:t>
            </a:r>
          </a:p>
          <a:p>
            <a:r>
              <a:rPr lang="cs-CZ" dirty="0" smtClean="0"/>
              <a:t>čaje – zábavy, nekonformní oblékání, toužili cestovat, chtěli být svobodní</a:t>
            </a:r>
          </a:p>
          <a:p>
            <a:r>
              <a:rPr lang="cs-CZ" dirty="0" smtClean="0"/>
              <a:t> studentské spolky a fakultní časopisy, obnoveny majálesy (1965 – králem vyhlášen </a:t>
            </a:r>
            <a:r>
              <a:rPr lang="cs-CZ" dirty="0" err="1" smtClean="0"/>
              <a:t>Ginsberg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4" name="Obrázek 3" descr="BEATLES_MANZA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1120424"/>
            <a:ext cx="2598982" cy="263016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508104" y="2924944"/>
            <a:ext cx="1823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„Chceme světlo!“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31. 10. 1967</a:t>
            </a:r>
          </a:p>
          <a:p>
            <a:r>
              <a:rPr lang="cs-CZ" dirty="0" smtClean="0"/>
              <a:t>demonstrativní průvod studentů ze strahovských kolejí</a:t>
            </a:r>
          </a:p>
          <a:p>
            <a:r>
              <a:rPr lang="cs-CZ" dirty="0" smtClean="0"/>
              <a:t>pochodovali s rozsvícenými svíčkami</a:t>
            </a:r>
          </a:p>
          <a:p>
            <a:r>
              <a:rPr lang="cs-CZ" b="1" dirty="0"/>
              <a:t>p</a:t>
            </a:r>
            <a:r>
              <a:rPr lang="cs-CZ" b="1" dirty="0" smtClean="0"/>
              <a:t>olicejní zákrok </a:t>
            </a:r>
            <a:r>
              <a:rPr lang="cs-CZ" dirty="0" smtClean="0"/>
              <a:t>(nejtvrdší zásah proti mladým) – vlna studentských nepokojů se šíří mimo Prahu</a:t>
            </a:r>
            <a:endParaRPr lang="cs-CZ" dirty="0"/>
          </a:p>
        </p:txBody>
      </p:sp>
      <p:pic>
        <p:nvPicPr>
          <p:cNvPr id="4" name="Obrázek 3" descr="kry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35890" y="0"/>
            <a:ext cx="2008110" cy="364502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444208" y="2852936"/>
            <a:ext cx="2399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Probuzení církví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mnoho lidí se obrací k Bohu – </a:t>
            </a:r>
          </a:p>
          <a:p>
            <a:pPr>
              <a:buNone/>
            </a:pPr>
            <a:r>
              <a:rPr lang="cs-CZ" dirty="0" smtClean="0"/>
              <a:t>    i demonstrativně (provokací je i přívěšek ve tvaru křížku)</a:t>
            </a:r>
          </a:p>
          <a:p>
            <a:r>
              <a:rPr lang="cs-CZ" dirty="0" smtClean="0"/>
              <a:t>pokrokoví faráři – proreformní – mají odezvu  mezi mladými lidmi </a:t>
            </a:r>
            <a:endParaRPr lang="cs-CZ" dirty="0"/>
          </a:p>
        </p:txBody>
      </p:sp>
      <p:pic>
        <p:nvPicPr>
          <p:cNvPr id="4" name="Obrázek 3" descr="Vaclav_Maly_signa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4376290"/>
            <a:ext cx="5450924" cy="201102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547664" y="5517232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Pluralita politického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KAN – Klub angažovaných nestraníků</a:t>
            </a:r>
          </a:p>
          <a:p>
            <a:r>
              <a:rPr lang="cs-CZ" dirty="0" smtClean="0"/>
              <a:t>K 231 – Klub obětí odsouzených na základě zákona 231/48 Sb. </a:t>
            </a:r>
            <a:r>
              <a:rPr lang="cs-CZ" dirty="0"/>
              <a:t>n</a:t>
            </a:r>
            <a:r>
              <a:rPr lang="cs-CZ" dirty="0" smtClean="0"/>
              <a:t>a ochranu republiky</a:t>
            </a:r>
          </a:p>
          <a:p>
            <a:r>
              <a:rPr lang="cs-CZ" dirty="0"/>
              <a:t>p</a:t>
            </a:r>
            <a:r>
              <a:rPr lang="cs-CZ" dirty="0" smtClean="0"/>
              <a:t>ůsobnost armády a státní </a:t>
            </a:r>
          </a:p>
          <a:p>
            <a:pPr>
              <a:buNone/>
            </a:pPr>
            <a:r>
              <a:rPr lang="cs-CZ" dirty="0" smtClean="0"/>
              <a:t>    bezpečnosti dočasně</a:t>
            </a:r>
          </a:p>
          <a:p>
            <a:pPr>
              <a:buNone/>
            </a:pPr>
            <a:r>
              <a:rPr lang="cs-CZ" dirty="0" smtClean="0"/>
              <a:t>    omezena</a:t>
            </a:r>
          </a:p>
          <a:p>
            <a:r>
              <a:rPr lang="cs-CZ" dirty="0" smtClean="0"/>
              <a:t>Jiří Stránský – spisovatel,</a:t>
            </a:r>
          </a:p>
          <a:p>
            <a:pPr>
              <a:buNone/>
            </a:pPr>
            <a:r>
              <a:rPr lang="cs-CZ" dirty="0" smtClean="0"/>
              <a:t>	člen KAN, Zdivočelá země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stránský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284984"/>
            <a:ext cx="3429000" cy="3429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716016" y="61653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Akční program KSČ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schválen v dubnu 1968</a:t>
            </a:r>
          </a:p>
          <a:p>
            <a:r>
              <a:rPr lang="cs-CZ" dirty="0" smtClean="0"/>
              <a:t>POUHÁ TEORIE, K JEJÍMU NAPLNĚNÍ UŽ NEDOŠLO</a:t>
            </a:r>
          </a:p>
          <a:p>
            <a:r>
              <a:rPr lang="cs-CZ" i="1" dirty="0"/>
              <a:t>j</a:t>
            </a:r>
            <a:r>
              <a:rPr lang="cs-CZ" i="1" dirty="0" smtClean="0"/>
              <a:t>e nutno překonat společenskou krizi vyvolanou nedůsledným a zdlouhavým odstraňováním chyb a metod 50. let</a:t>
            </a:r>
          </a:p>
          <a:p>
            <a:r>
              <a:rPr lang="cs-CZ" i="1" dirty="0"/>
              <a:t>j</a:t>
            </a:r>
            <a:r>
              <a:rPr lang="cs-CZ" i="1" dirty="0" smtClean="0"/>
              <a:t>e třeba zamezit možnosti návratu ke starým metodám a mocenské libovůli</a:t>
            </a:r>
          </a:p>
          <a:p>
            <a:r>
              <a:rPr lang="cs-CZ" i="1" dirty="0"/>
              <a:t>v</a:t>
            </a:r>
            <a:r>
              <a:rPr lang="cs-CZ" i="1" dirty="0" smtClean="0"/>
              <a:t>ýběr do funkcí musí být založen na zohlednění vzdělání, kvalifikace a schopností a je třeba odstranit kádrové stropy pro ty, kteří nejsou členy strany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Akční program KSČ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i="1" dirty="0" smtClean="0"/>
              <a:t>podniky musí mít možnost svobodného rozhodování</a:t>
            </a:r>
          </a:p>
          <a:p>
            <a:r>
              <a:rPr lang="cs-CZ" i="1" dirty="0"/>
              <a:t>j</a:t>
            </a:r>
            <a:r>
              <a:rPr lang="cs-CZ" i="1" dirty="0" smtClean="0"/>
              <a:t>e třeba omezit ekonomické ochranářství, při kterém prosperující podnik dotuje ten prodělečný</a:t>
            </a:r>
          </a:p>
          <a:p>
            <a:r>
              <a:rPr lang="cs-CZ" i="1" dirty="0"/>
              <a:t>j</a:t>
            </a:r>
            <a:r>
              <a:rPr lang="cs-CZ" i="1" dirty="0" smtClean="0"/>
              <a:t>e nutno zabezpečit plnou svobodu vědeckého bádání, rozvoj věd, vzdělanosti a kultury, výzkum však nesmí být podřizován vnějším zásahům, vědecké diskuse, vědecká díla, časopisy aj. nemohou podléhat cenzuře</a:t>
            </a:r>
          </a:p>
          <a:p>
            <a:pPr>
              <a:buNone/>
            </a:pP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Akční program KSČ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/>
              <a:t>školství se už nesmí podceňovat a musí dostávat větší díl ze společenských zdrojů na rozvoj…</a:t>
            </a:r>
          </a:p>
          <a:p>
            <a:r>
              <a:rPr lang="cs-CZ" i="1" dirty="0" smtClean="0"/>
              <a:t>v zahraniční politice se budou dodržovat spojenecké svazky a posilovat přátelství se SSSR a jeho satelity, vztah s východním blokem má být založen na spojenectví, ne na podřízenosti</a:t>
            </a:r>
          </a:p>
          <a:p>
            <a:r>
              <a:rPr lang="cs-CZ" i="1" dirty="0" smtClean="0"/>
              <a:t>ČSSR se stane federací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cs-CZ" dirty="0" smtClean="0"/>
              <a:t>Naplnění programu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edošlo k němu</a:t>
            </a:r>
          </a:p>
          <a:p>
            <a:r>
              <a:rPr lang="cs-CZ" dirty="0"/>
              <a:t>n</a:t>
            </a:r>
            <a:r>
              <a:rPr lang="cs-CZ" dirty="0" smtClean="0"/>
              <a:t>euskutečnil se ani mimořádný sjezd KSČ (svolán na září 1968)</a:t>
            </a:r>
          </a:p>
          <a:p>
            <a:r>
              <a:rPr lang="cs-CZ" dirty="0" smtClean="0"/>
              <a:t>obavy z vývoje u nás mají: SSSR, NDR, PLR – sílí jejich hrozby (již od března 1968)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Jaké máte informace o událostech Pražského jara 1968?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Které osobnosti jsou s tímto rokem spojovány?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Kteří prezidenti se vystřídali v čele našeho státu v letech 1918–1968?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Kdo byl Leonid Brežněv a jakou roli sehrál </a:t>
            </a:r>
            <a:br>
              <a:rPr lang="cs-CZ" i="1" dirty="0" smtClean="0"/>
            </a:br>
            <a:r>
              <a:rPr lang="cs-CZ" i="1" dirty="0" smtClean="0"/>
              <a:t>v čsl. dějinách?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Znáte nějaký film z roku 1968?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Ludvík Vaculík, Dva tisíce slov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i="1" dirty="0" smtClean="0"/>
          </a:p>
          <a:p>
            <a:r>
              <a:rPr lang="cs-CZ" dirty="0" smtClean="0"/>
              <a:t>výzva k občanům, ať nedopustí návrat </a:t>
            </a:r>
            <a:br>
              <a:rPr lang="cs-CZ" dirty="0" smtClean="0"/>
            </a:br>
            <a:r>
              <a:rPr lang="cs-CZ" dirty="0" smtClean="0"/>
              <a:t>k předchozím poměrům – poprask – vedení KSČ dostává dopisy (SSSR, NDR, </a:t>
            </a:r>
            <a:r>
              <a:rPr lang="cs-CZ" dirty="0" err="1" smtClean="0"/>
              <a:t>Maď</a:t>
            </a:r>
            <a:r>
              <a:rPr lang="cs-CZ" dirty="0" smtClean="0"/>
              <a:t>., Pol., Bul.), ať okamžitě zajistí pořádek</a:t>
            </a:r>
          </a:p>
          <a:p>
            <a:r>
              <a:rPr lang="cs-CZ" dirty="0"/>
              <a:t>d</a:t>
            </a:r>
            <a:r>
              <a:rPr lang="cs-CZ" dirty="0" smtClean="0"/>
              <a:t>okument podepisuje řada významných osobností, ale i dělníci a zemědělci</a:t>
            </a:r>
          </a:p>
          <a:p>
            <a:r>
              <a:rPr lang="cs-CZ" dirty="0"/>
              <a:t>v</a:t>
            </a:r>
            <a:r>
              <a:rPr lang="cs-CZ" dirty="0" smtClean="0"/>
              <a:t>ětšina obyvatel Československa si uvědomovala vážnost situace, ale málokdo tušil, co nás v srpnu a po srpnu čeká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L. </a:t>
            </a:r>
            <a:r>
              <a:rPr lang="cs-CZ" dirty="0" smtClean="0"/>
              <a:t>Vaculík</a:t>
            </a:r>
            <a:endParaRPr lang="cs-CZ" dirty="0"/>
          </a:p>
        </p:txBody>
      </p:sp>
      <p:pic>
        <p:nvPicPr>
          <p:cNvPr id="4" name="Zástupný symbol pro obsah 3" descr="vaculík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844824"/>
            <a:ext cx="4624960" cy="3838141"/>
          </a:xfrm>
        </p:spPr>
      </p:pic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43608" y="6237312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9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Obrázky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sz="6400" dirty="0" smtClean="0"/>
              <a:t>Obr. 1: ULRICH KOHLS.</a:t>
            </a:r>
            <a:r>
              <a:rPr lang="cs-CZ" sz="6400" dirty="0" smtClean="0">
                <a:solidFill>
                  <a:srgbClr val="000000"/>
                </a:solidFill>
              </a:rPr>
              <a:t> [cit. 2012-09-15]. Dostupné pod licencí </a:t>
            </a:r>
            <a:r>
              <a:rPr lang="cs-CZ" sz="6400" dirty="0" err="1" smtClean="0">
                <a:solidFill>
                  <a:srgbClr val="000000"/>
                </a:solidFill>
              </a:rPr>
              <a:t>Creative</a:t>
            </a:r>
            <a:r>
              <a:rPr lang="cs-CZ" sz="6400" dirty="0" smtClean="0">
                <a:solidFill>
                  <a:srgbClr val="000000"/>
                </a:solidFill>
              </a:rPr>
              <a:t> </a:t>
            </a:r>
            <a:r>
              <a:rPr lang="cs-CZ" sz="6400" dirty="0" err="1" smtClean="0">
                <a:solidFill>
                  <a:srgbClr val="000000"/>
                </a:solidFill>
              </a:rPr>
              <a:t>Commons</a:t>
            </a:r>
            <a:r>
              <a:rPr lang="cs-CZ" sz="6400" dirty="0" smtClean="0">
                <a:solidFill>
                  <a:srgbClr val="000000"/>
                </a:solidFill>
              </a:rPr>
              <a:t> na WWW:</a:t>
            </a:r>
            <a:r>
              <a:rPr lang="cs-CZ" sz="6400" dirty="0" smtClean="0"/>
              <a:t> &lt;</a:t>
            </a:r>
            <a:r>
              <a:rPr lang="cs-CZ" sz="6400" dirty="0" smtClean="0">
                <a:hlinkClick r:id="rId2"/>
              </a:rPr>
              <a:t>http://commons.wikimedia.org/wiki/File:Leonid_Bre%C5%BEn%C4%9Bv_(Bundesarchiv).</a:t>
            </a:r>
            <a:r>
              <a:rPr lang="cs-CZ" sz="6400" dirty="0" err="1" smtClean="0">
                <a:hlinkClick r:id="rId2"/>
              </a:rPr>
              <a:t>jpg?uselang</a:t>
            </a:r>
            <a:r>
              <a:rPr lang="cs-CZ" sz="6400" dirty="0" smtClean="0">
                <a:hlinkClick r:id="rId2"/>
              </a:rPr>
              <a:t>=</a:t>
            </a:r>
            <a:r>
              <a:rPr lang="cs-CZ" sz="6400" dirty="0" err="1" smtClean="0">
                <a:hlinkClick r:id="rId2"/>
              </a:rPr>
              <a:t>cs</a:t>
            </a:r>
            <a:r>
              <a:rPr lang="cs-CZ" sz="6400" dirty="0"/>
              <a:t>&gt;</a:t>
            </a:r>
            <a:endParaRPr lang="cs-CZ" sz="6400" dirty="0" smtClean="0"/>
          </a:p>
          <a:p>
            <a:pPr>
              <a:buNone/>
            </a:pPr>
            <a:r>
              <a:rPr lang="cs-CZ" sz="6400" dirty="0" smtClean="0"/>
              <a:t>Obr. 2: </a:t>
            </a:r>
            <a:r>
              <a:rPr lang="cs-CZ" sz="6400" dirty="0" err="1" smtClean="0"/>
              <a:t>PavelD</a:t>
            </a:r>
            <a:r>
              <a:rPr lang="cs-CZ" sz="6400" dirty="0" smtClean="0">
                <a:solidFill>
                  <a:srgbClr val="000000"/>
                </a:solidFill>
              </a:rPr>
              <a:t>. [cit. 2012-09-15]. Dostupné pod licencí </a:t>
            </a:r>
            <a:r>
              <a:rPr lang="cs-CZ" sz="6400" dirty="0" err="1" smtClean="0">
                <a:solidFill>
                  <a:srgbClr val="000000"/>
                </a:solidFill>
              </a:rPr>
              <a:t>Creative</a:t>
            </a:r>
            <a:r>
              <a:rPr lang="cs-CZ" sz="6400" dirty="0" smtClean="0">
                <a:solidFill>
                  <a:srgbClr val="000000"/>
                </a:solidFill>
              </a:rPr>
              <a:t> </a:t>
            </a:r>
            <a:r>
              <a:rPr lang="cs-CZ" sz="6400" dirty="0" err="1" smtClean="0">
                <a:solidFill>
                  <a:srgbClr val="000000"/>
                </a:solidFill>
              </a:rPr>
              <a:t>Commons</a:t>
            </a:r>
            <a:r>
              <a:rPr lang="cs-CZ" sz="6400" dirty="0" smtClean="0">
                <a:solidFill>
                  <a:srgbClr val="000000"/>
                </a:solidFill>
              </a:rPr>
              <a:t> na WWW: </a:t>
            </a:r>
            <a:r>
              <a:rPr lang="cs-CZ" sz="6400" dirty="0"/>
              <a:t>&lt;</a:t>
            </a:r>
            <a:r>
              <a:rPr lang="cs-CZ" sz="6400" dirty="0" smtClean="0">
                <a:solidFill>
                  <a:srgbClr val="000000"/>
                </a:solidFill>
                <a:hlinkClick r:id="rId3"/>
              </a:rPr>
              <a:t>http://cs.wikipedia.org/wiki/Soubor:Czechoslovakia_COA_1961-1989.svg</a:t>
            </a:r>
            <a:r>
              <a:rPr lang="cs-CZ" sz="6400" dirty="0"/>
              <a:t>&gt;</a:t>
            </a:r>
            <a:endParaRPr lang="cs-CZ" sz="6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6400" dirty="0" smtClean="0"/>
              <a:t>Obr. 3: Stanislav </a:t>
            </a:r>
            <a:r>
              <a:rPr lang="cs-CZ" sz="6400" dirty="0" err="1" smtClean="0"/>
              <a:t>Tereba</a:t>
            </a:r>
            <a:r>
              <a:rPr lang="cs-CZ" sz="6400" dirty="0" smtClean="0"/>
              <a:t>. </a:t>
            </a:r>
            <a:r>
              <a:rPr lang="cs-CZ" sz="6400" dirty="0" smtClean="0">
                <a:solidFill>
                  <a:srgbClr val="000000"/>
                </a:solidFill>
              </a:rPr>
              <a:t>[cit. 2012-09-15]. Dostupné pod licencí </a:t>
            </a:r>
            <a:r>
              <a:rPr lang="cs-CZ" sz="6400" dirty="0" err="1" smtClean="0">
                <a:solidFill>
                  <a:srgbClr val="000000"/>
                </a:solidFill>
              </a:rPr>
              <a:t>Creative</a:t>
            </a:r>
            <a:r>
              <a:rPr lang="cs-CZ" sz="6400" dirty="0" smtClean="0">
                <a:solidFill>
                  <a:srgbClr val="000000"/>
                </a:solidFill>
              </a:rPr>
              <a:t> </a:t>
            </a:r>
            <a:r>
              <a:rPr lang="cs-CZ" sz="6400" dirty="0" err="1" smtClean="0">
                <a:solidFill>
                  <a:srgbClr val="000000"/>
                </a:solidFill>
              </a:rPr>
              <a:t>Commmons</a:t>
            </a:r>
            <a:r>
              <a:rPr lang="cs-CZ" sz="6400" dirty="0" smtClean="0">
                <a:solidFill>
                  <a:srgbClr val="000000"/>
                </a:solidFill>
              </a:rPr>
              <a:t> na WWW:</a:t>
            </a:r>
            <a:endParaRPr lang="cs-CZ" sz="6400" dirty="0" smtClean="0"/>
          </a:p>
          <a:p>
            <a:pPr>
              <a:buNone/>
            </a:pPr>
            <a:r>
              <a:rPr lang="cs-CZ" sz="6400" dirty="0" smtClean="0"/>
              <a:t>      </a:t>
            </a:r>
            <a:r>
              <a:rPr lang="cs-CZ" sz="6400" dirty="0"/>
              <a:t>&lt;</a:t>
            </a:r>
            <a:r>
              <a:rPr lang="cs-CZ" sz="6400" dirty="0" smtClean="0">
                <a:hlinkClick r:id="rId4"/>
              </a:rPr>
              <a:t>http://commons.wikimedia.org/wiki/File:83053_9416_Smrkovsky_a_Svoboda_68.jpg</a:t>
            </a:r>
            <a:r>
              <a:rPr lang="cs-CZ" sz="6400" dirty="0"/>
              <a:t>&gt;</a:t>
            </a:r>
            <a:endParaRPr lang="cs-CZ" sz="6400" dirty="0" smtClean="0"/>
          </a:p>
          <a:p>
            <a:pPr>
              <a:buNone/>
            </a:pPr>
            <a:r>
              <a:rPr lang="cs-CZ" sz="6400" dirty="0" smtClean="0"/>
              <a:t>Obr. 4:  </a:t>
            </a:r>
            <a:r>
              <a:rPr lang="cs-CZ" sz="6400" dirty="0" err="1" smtClean="0"/>
              <a:t>Andrei</a:t>
            </a:r>
            <a:r>
              <a:rPr lang="cs-CZ" sz="6400" dirty="0" smtClean="0"/>
              <a:t> </a:t>
            </a:r>
            <a:r>
              <a:rPr lang="cs-CZ" sz="6400" dirty="0" err="1" smtClean="0"/>
              <a:t>Stroe</a:t>
            </a:r>
            <a:r>
              <a:rPr lang="cs-CZ" sz="6400" dirty="0" smtClean="0">
                <a:solidFill>
                  <a:srgbClr val="000000"/>
                </a:solidFill>
              </a:rPr>
              <a:t>.[cit. 2012-09-15]. Dostupné pod licencí  </a:t>
            </a:r>
            <a:r>
              <a:rPr lang="cs-CZ" sz="6400" dirty="0" err="1" smtClean="0">
                <a:solidFill>
                  <a:srgbClr val="000000"/>
                </a:solidFill>
              </a:rPr>
              <a:t>Creative</a:t>
            </a:r>
            <a:r>
              <a:rPr lang="cs-CZ" sz="6400" dirty="0" smtClean="0">
                <a:solidFill>
                  <a:srgbClr val="000000"/>
                </a:solidFill>
              </a:rPr>
              <a:t> </a:t>
            </a:r>
            <a:r>
              <a:rPr lang="cs-CZ" sz="6400" dirty="0" err="1" smtClean="0">
                <a:solidFill>
                  <a:srgbClr val="000000"/>
                </a:solidFill>
              </a:rPr>
              <a:t>Commons</a:t>
            </a:r>
            <a:r>
              <a:rPr lang="cs-CZ" sz="6400" dirty="0" smtClean="0">
                <a:solidFill>
                  <a:srgbClr val="000000"/>
                </a:solidFill>
              </a:rPr>
              <a:t> na www: </a:t>
            </a:r>
            <a:r>
              <a:rPr lang="cs-CZ" sz="6400" dirty="0"/>
              <a:t>&lt;</a:t>
            </a:r>
            <a:r>
              <a:rPr lang="cs-CZ" sz="6400" dirty="0" smtClean="0">
                <a:hlinkClick r:id="rId5"/>
              </a:rPr>
              <a:t>http://cs.wikipedia.org/wiki/Soubor:IICCR_G539_Ceausescu_Dubcek_Svoboda.jpg</a:t>
            </a:r>
            <a:r>
              <a:rPr lang="cs-CZ" sz="6400" dirty="0"/>
              <a:t>&gt;</a:t>
            </a:r>
            <a:endParaRPr lang="cs-CZ" sz="6400" dirty="0" smtClean="0"/>
          </a:p>
          <a:p>
            <a:pPr>
              <a:buNone/>
            </a:pPr>
            <a:r>
              <a:rPr lang="cs-CZ" sz="6400" dirty="0" smtClean="0"/>
              <a:t>Obr. 5: Michal </a:t>
            </a:r>
            <a:r>
              <a:rPr lang="cs-CZ" sz="6400" dirty="0" err="1" smtClean="0"/>
              <a:t>Maňas</a:t>
            </a:r>
            <a:r>
              <a:rPr lang="cs-CZ" sz="6400" dirty="0" smtClean="0"/>
              <a:t>.</a:t>
            </a:r>
            <a:r>
              <a:rPr lang="cs-CZ" sz="6400" dirty="0" smtClean="0">
                <a:solidFill>
                  <a:srgbClr val="000000"/>
                </a:solidFill>
              </a:rPr>
              <a:t> [cit. 2012-09-15]. Dostupné pod licencí  </a:t>
            </a:r>
            <a:r>
              <a:rPr lang="cs-CZ" sz="6400" dirty="0" err="1" smtClean="0">
                <a:solidFill>
                  <a:srgbClr val="000000"/>
                </a:solidFill>
              </a:rPr>
              <a:t>Creative</a:t>
            </a:r>
            <a:r>
              <a:rPr lang="cs-CZ" sz="6400" dirty="0" smtClean="0">
                <a:solidFill>
                  <a:srgbClr val="000000"/>
                </a:solidFill>
              </a:rPr>
              <a:t> </a:t>
            </a:r>
            <a:r>
              <a:rPr lang="cs-CZ" sz="6400" dirty="0" err="1" smtClean="0">
                <a:solidFill>
                  <a:srgbClr val="000000"/>
                </a:solidFill>
              </a:rPr>
              <a:t>Commons</a:t>
            </a:r>
            <a:r>
              <a:rPr lang="cs-CZ" sz="6400" dirty="0" smtClean="0">
                <a:solidFill>
                  <a:srgbClr val="000000"/>
                </a:solidFill>
              </a:rPr>
              <a:t> na WWW: </a:t>
            </a:r>
            <a:endParaRPr lang="cs-CZ" sz="6400" dirty="0" smtClean="0"/>
          </a:p>
          <a:p>
            <a:pPr>
              <a:buNone/>
            </a:pPr>
            <a:r>
              <a:rPr lang="cs-CZ" sz="6400" dirty="0" smtClean="0"/>
              <a:t>         </a:t>
            </a:r>
            <a:r>
              <a:rPr lang="cs-CZ" sz="6400" dirty="0"/>
              <a:t>&lt;</a:t>
            </a:r>
            <a:r>
              <a:rPr lang="cs-CZ" sz="6400" dirty="0" smtClean="0">
                <a:hlinkClick r:id="rId6"/>
              </a:rPr>
              <a:t>http://commons.wikimedia.org/wiki/</a:t>
            </a:r>
            <a:r>
              <a:rPr lang="cs-CZ" sz="6400" dirty="0" err="1" smtClean="0">
                <a:hlinkClick r:id="rId6"/>
              </a:rPr>
              <a:t>File:Karel_Kryl_memorial_plaque.jpg</a:t>
            </a:r>
            <a:r>
              <a:rPr lang="cs-CZ" sz="6400" dirty="0"/>
              <a:t>&gt;</a:t>
            </a:r>
            <a:endParaRPr lang="cs-CZ" sz="6400" dirty="0" smtClean="0"/>
          </a:p>
          <a:p>
            <a:pPr>
              <a:buNone/>
            </a:pPr>
            <a:r>
              <a:rPr lang="cs-CZ" sz="6400" dirty="0" smtClean="0"/>
              <a:t>Obr. 6: </a:t>
            </a:r>
            <a:r>
              <a:rPr lang="cs-CZ" sz="6400" dirty="0" err="1" smtClean="0"/>
              <a:t>NirvallicA</a:t>
            </a:r>
            <a:r>
              <a:rPr lang="cs-CZ" sz="6400" dirty="0" smtClean="0"/>
              <a:t> Juan.</a:t>
            </a:r>
            <a:r>
              <a:rPr lang="cs-CZ" sz="6400" dirty="0" smtClean="0">
                <a:solidFill>
                  <a:srgbClr val="000000"/>
                </a:solidFill>
              </a:rPr>
              <a:t> [cit. 2012-09-15]. Dostupné pod licencí Public </a:t>
            </a:r>
            <a:r>
              <a:rPr lang="cs-CZ" sz="6400" dirty="0" err="1" smtClean="0">
                <a:solidFill>
                  <a:srgbClr val="000000"/>
                </a:solidFill>
              </a:rPr>
              <a:t>domain</a:t>
            </a:r>
            <a:r>
              <a:rPr lang="cs-CZ" sz="6400" dirty="0" smtClean="0">
                <a:solidFill>
                  <a:srgbClr val="000000"/>
                </a:solidFill>
              </a:rPr>
              <a:t> na WWW:</a:t>
            </a:r>
            <a:r>
              <a:rPr lang="cs-CZ" sz="6400" dirty="0" smtClean="0"/>
              <a:t> </a:t>
            </a:r>
            <a:r>
              <a:rPr lang="cs-CZ" sz="6400" dirty="0"/>
              <a:t>&lt;</a:t>
            </a:r>
            <a:r>
              <a:rPr lang="cs-CZ" sz="6400" dirty="0" smtClean="0">
                <a:hlinkClick r:id="rId7"/>
              </a:rPr>
              <a:t>http://commons.wikimedia.org/wiki/</a:t>
            </a:r>
            <a:r>
              <a:rPr lang="cs-CZ" sz="6400" dirty="0" err="1" smtClean="0">
                <a:hlinkClick r:id="rId7"/>
              </a:rPr>
              <a:t>File:BEATLES_MANZANA.PNG?uselang</a:t>
            </a:r>
            <a:r>
              <a:rPr lang="cs-CZ" sz="6400" dirty="0" smtClean="0">
                <a:hlinkClick r:id="rId7"/>
              </a:rPr>
              <a:t>=</a:t>
            </a:r>
            <a:r>
              <a:rPr lang="cs-CZ" sz="6400" dirty="0" err="1" smtClean="0">
                <a:hlinkClick r:id="rId7"/>
              </a:rPr>
              <a:t>cs</a:t>
            </a:r>
            <a:r>
              <a:rPr lang="cs-CZ" sz="6400" dirty="0"/>
              <a:t>&gt;</a:t>
            </a:r>
            <a:endParaRPr lang="cs-CZ" sz="6400" dirty="0" smtClean="0"/>
          </a:p>
          <a:p>
            <a:pPr>
              <a:buNone/>
            </a:pPr>
            <a:r>
              <a:rPr lang="cs-CZ" sz="6400" dirty="0" smtClean="0"/>
              <a:t>Obr. 7: </a:t>
            </a:r>
            <a:r>
              <a:rPr lang="cs-CZ" sz="6400" dirty="0" err="1" smtClean="0"/>
              <a:t>Kacir</a:t>
            </a:r>
            <a:r>
              <a:rPr lang="cs-CZ" sz="6400" dirty="0" smtClean="0"/>
              <a:t>.</a:t>
            </a:r>
            <a:r>
              <a:rPr lang="cs-CZ" sz="6400" dirty="0" smtClean="0">
                <a:solidFill>
                  <a:srgbClr val="000000"/>
                </a:solidFill>
              </a:rPr>
              <a:t> [cit. 2012-09-15]. Dostupné pod licencí </a:t>
            </a:r>
            <a:r>
              <a:rPr lang="cs-CZ" sz="6400" dirty="0">
                <a:solidFill>
                  <a:srgbClr val="000000"/>
                </a:solidFill>
              </a:rPr>
              <a:t>Public </a:t>
            </a:r>
            <a:r>
              <a:rPr lang="cs-CZ" sz="6400" dirty="0" err="1" smtClean="0">
                <a:solidFill>
                  <a:srgbClr val="000000"/>
                </a:solidFill>
              </a:rPr>
              <a:t>domain</a:t>
            </a:r>
            <a:r>
              <a:rPr lang="cs-CZ" sz="6400" dirty="0" smtClean="0">
                <a:solidFill>
                  <a:srgbClr val="000000"/>
                </a:solidFill>
              </a:rPr>
              <a:t> na WWW:</a:t>
            </a:r>
            <a:r>
              <a:rPr lang="cs-CZ" sz="6400" dirty="0" smtClean="0"/>
              <a:t> </a:t>
            </a:r>
            <a:r>
              <a:rPr lang="cs-CZ" sz="6400" dirty="0"/>
              <a:t>&lt;</a:t>
            </a:r>
            <a:r>
              <a:rPr lang="cs-CZ" sz="6400" dirty="0" smtClean="0">
                <a:hlinkClick r:id="rId8"/>
              </a:rPr>
              <a:t>http://commons.wikimedia.org/wiki/</a:t>
            </a:r>
            <a:r>
              <a:rPr lang="cs-CZ" sz="6400" dirty="0" err="1" smtClean="0">
                <a:hlinkClick r:id="rId8"/>
              </a:rPr>
              <a:t>File:Vaclav_Maly_signature.jpg</a:t>
            </a:r>
            <a:r>
              <a:rPr lang="cs-CZ" sz="6400" dirty="0"/>
              <a:t>&gt;</a:t>
            </a:r>
            <a:endParaRPr lang="cs-CZ" sz="6400" dirty="0" smtClean="0"/>
          </a:p>
          <a:p>
            <a:pPr>
              <a:buNone/>
            </a:pPr>
            <a:endParaRPr lang="cs-CZ" sz="6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Obrázky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700" dirty="0" smtClean="0"/>
              <a:t>Obr. 8: Matěj </a:t>
            </a:r>
            <a:r>
              <a:rPr lang="cs-CZ" sz="1700" dirty="0" err="1" smtClean="0"/>
              <a:t>Baťha</a:t>
            </a:r>
            <a:r>
              <a:rPr lang="cs-CZ" sz="1700" dirty="0" smtClean="0"/>
              <a:t>. </a:t>
            </a:r>
            <a:r>
              <a:rPr lang="cs-CZ" sz="1700" dirty="0" smtClean="0">
                <a:solidFill>
                  <a:srgbClr val="000000"/>
                </a:solidFill>
              </a:rPr>
              <a:t>[cit. 2012-09-15]. Dostupné pod licencí </a:t>
            </a:r>
            <a:r>
              <a:rPr lang="cs-CZ" sz="1700" dirty="0" err="1" smtClean="0">
                <a:solidFill>
                  <a:srgbClr val="000000"/>
                </a:solidFill>
              </a:rPr>
              <a:t>Creative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 err="1" smtClean="0">
                <a:solidFill>
                  <a:srgbClr val="000000"/>
                </a:solidFill>
              </a:rPr>
              <a:t>Commons</a:t>
            </a:r>
            <a:r>
              <a:rPr lang="cs-CZ" sz="1700" dirty="0" smtClean="0">
                <a:solidFill>
                  <a:srgbClr val="000000"/>
                </a:solidFill>
              </a:rPr>
              <a:t> na WWW:</a:t>
            </a:r>
            <a:r>
              <a:rPr lang="cs-CZ" sz="1700" dirty="0" smtClean="0"/>
              <a:t> </a:t>
            </a:r>
            <a:r>
              <a:rPr lang="cs-CZ" sz="1800" dirty="0"/>
              <a:t>&lt;</a:t>
            </a:r>
            <a:r>
              <a:rPr lang="cs-CZ" sz="1700" dirty="0" smtClean="0">
                <a:hlinkClick r:id="rId2"/>
              </a:rPr>
              <a:t>http://commons.wikimedia.org/wiki/File:Sv%C4%9Bt_knihy_2009_-_Ji%C5%99%C3%AD_Str%C3%A1nsk%C3%BD.jpg</a:t>
            </a:r>
            <a:r>
              <a:rPr lang="cs-CZ" sz="1800" dirty="0"/>
              <a:t>&gt;</a:t>
            </a:r>
            <a:endParaRPr lang="cs-CZ" sz="1700" dirty="0" smtClean="0"/>
          </a:p>
          <a:p>
            <a:pPr>
              <a:buNone/>
            </a:pPr>
            <a:r>
              <a:rPr lang="cs-CZ" sz="1700" dirty="0" smtClean="0"/>
              <a:t>Obr. 9: </a:t>
            </a:r>
            <a:r>
              <a:rPr lang="cs-CZ" sz="1700" dirty="0" err="1" smtClean="0"/>
              <a:t>Vitjan</a:t>
            </a:r>
            <a:r>
              <a:rPr lang="cs-CZ" sz="1700" dirty="0" smtClean="0"/>
              <a:t>.</a:t>
            </a:r>
            <a:r>
              <a:rPr lang="cs-CZ" sz="1700" dirty="0" smtClean="0">
                <a:solidFill>
                  <a:srgbClr val="000000"/>
                </a:solidFill>
              </a:rPr>
              <a:t> [cit. 2012-09-15]. Dostupné pod licencí Public </a:t>
            </a:r>
            <a:r>
              <a:rPr lang="cs-CZ" sz="1700" dirty="0" err="1" smtClean="0">
                <a:solidFill>
                  <a:srgbClr val="000000"/>
                </a:solidFill>
              </a:rPr>
              <a:t>domain</a:t>
            </a:r>
            <a:r>
              <a:rPr lang="cs-CZ" sz="1700" dirty="0" smtClean="0">
                <a:solidFill>
                  <a:srgbClr val="000000"/>
                </a:solidFill>
              </a:rPr>
              <a:t> na WWW:</a:t>
            </a:r>
            <a:r>
              <a:rPr lang="cs-CZ" sz="1700" dirty="0" smtClean="0"/>
              <a:t> </a:t>
            </a:r>
            <a:r>
              <a:rPr lang="cs-CZ" sz="1800" dirty="0"/>
              <a:t>&lt;</a:t>
            </a:r>
            <a:r>
              <a:rPr lang="cs-CZ" sz="1700" dirty="0" smtClean="0">
                <a:hlinkClick r:id="rId3"/>
              </a:rPr>
              <a:t>http://cs.wikipedia.org/wiki/</a:t>
            </a:r>
            <a:r>
              <a:rPr lang="cs-CZ" sz="1700" dirty="0" err="1" smtClean="0">
                <a:hlinkClick r:id="rId3"/>
              </a:rPr>
              <a:t>Soubor:Foto_Ludvik_Vaculik.jpg</a:t>
            </a:r>
            <a:r>
              <a:rPr lang="cs-CZ" sz="1800" dirty="0"/>
              <a:t>&gt;</a:t>
            </a:r>
            <a:endParaRPr lang="cs-CZ" sz="1700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brežněv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98481"/>
            <a:ext cx="4413166" cy="6559519"/>
          </a:xfrm>
        </p:spPr>
      </p:pic>
      <p:sp>
        <p:nvSpPr>
          <p:cNvPr id="5" name="TextovéPole 4"/>
          <p:cNvSpPr txBox="1"/>
          <p:nvPr/>
        </p:nvSpPr>
        <p:spPr>
          <a:xfrm>
            <a:off x="1259632" y="6237312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Příčiny reformních pokusů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počátek 60. let – vyhlášena pětiletka, ale špatně naplánovaná – ekonomická krize</a:t>
            </a:r>
          </a:p>
          <a:p>
            <a:r>
              <a:rPr lang="cs-CZ" b="1" dirty="0"/>
              <a:t>e</a:t>
            </a:r>
            <a:r>
              <a:rPr lang="cs-CZ" b="1" dirty="0" smtClean="0"/>
              <a:t>konomická reforma </a:t>
            </a:r>
            <a:r>
              <a:rPr lang="cs-CZ" dirty="0" smtClean="0"/>
              <a:t>– cíl: omezit centrální plánování a dát prostor trhu (Ota Šik)</a:t>
            </a:r>
          </a:p>
          <a:p>
            <a:r>
              <a:rPr lang="cs-CZ" dirty="0" smtClean="0"/>
              <a:t>důsledkem bylo omezení moci stalinistů, mnozí reformu nepřijali, navíc byla pomalá</a:t>
            </a:r>
          </a:p>
          <a:p>
            <a:r>
              <a:rPr lang="cs-CZ" dirty="0"/>
              <a:t>d</a:t>
            </a:r>
            <a:r>
              <a:rPr lang="cs-CZ" dirty="0" smtClean="0"/>
              <a:t>ochází k </a:t>
            </a:r>
            <a:r>
              <a:rPr lang="cs-CZ" b="1" dirty="0" smtClean="0"/>
              <a:t>názorovému rozdělení </a:t>
            </a:r>
            <a:r>
              <a:rPr lang="cs-CZ" dirty="0" smtClean="0"/>
              <a:t>uvnitř komunistické strany – komunisté pro- </a:t>
            </a:r>
            <a:br>
              <a:rPr lang="cs-CZ" dirty="0" smtClean="0"/>
            </a:br>
            <a:r>
              <a:rPr lang="cs-CZ" dirty="0" smtClean="0"/>
              <a:t>a protireformní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k</a:t>
            </a:r>
            <a:r>
              <a:rPr lang="cs-CZ" b="1" dirty="0" smtClean="0"/>
              <a:t>omunismus s lidskou tváří</a:t>
            </a:r>
          </a:p>
          <a:p>
            <a:r>
              <a:rPr lang="cs-CZ" i="1" dirty="0" smtClean="0"/>
              <a:t>Proč se objevilo toto heslo?</a:t>
            </a:r>
          </a:p>
          <a:p>
            <a:r>
              <a:rPr lang="cs-CZ" dirty="0" smtClean="0"/>
              <a:t>náš stát nesměl vystoupit z východního bloku</a:t>
            </a:r>
          </a:p>
          <a:p>
            <a:r>
              <a:rPr lang="cs-CZ" i="1" dirty="0" smtClean="0"/>
              <a:t>Které další státy tvořily východní blok? Jakým jiným slovem se označovaly? </a:t>
            </a:r>
          </a:p>
          <a:p>
            <a:r>
              <a:rPr lang="cs-CZ" dirty="0" smtClean="0"/>
              <a:t>pokračují revize politických procesů a rehabilitace některých politických vězňů</a:t>
            </a:r>
          </a:p>
          <a:p>
            <a:r>
              <a:rPr lang="cs-CZ" i="1" dirty="0" smtClean="0"/>
              <a:t>Jak dlouho trvalo, než byli všichni postižení rehabilitováni?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Cesty do 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bylo snazší vycestovat na Západ – srovnávali situaci v socialistické a kapitalistické společnosti</a:t>
            </a:r>
          </a:p>
          <a:p>
            <a:r>
              <a:rPr lang="cs-CZ" dirty="0" smtClean="0"/>
              <a:t> </a:t>
            </a:r>
            <a:r>
              <a:rPr lang="cs-CZ" i="1" dirty="0" smtClean="0"/>
              <a:t>Kde v té době byla vyšší míra demokracie </a:t>
            </a:r>
            <a:br>
              <a:rPr lang="cs-CZ" i="1" dirty="0" smtClean="0"/>
            </a:br>
            <a:r>
              <a:rPr lang="cs-CZ" i="1" dirty="0" smtClean="0"/>
              <a:t>a vyšší životní úroveň?</a:t>
            </a:r>
          </a:p>
          <a:p>
            <a:r>
              <a:rPr lang="cs-CZ" dirty="0"/>
              <a:t>t</a:t>
            </a:r>
            <a:r>
              <a:rPr lang="cs-CZ" dirty="0" smtClean="0"/>
              <a:t>yto zkušenosti zvyšují kritiku režimu u části politiků, ale hlavně mezi obyčejnými lidmi</a:t>
            </a:r>
          </a:p>
          <a:p>
            <a:r>
              <a:rPr lang="cs-CZ" dirty="0" smtClean="0"/>
              <a:t>Slováci touží po vytvoření federace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Antonín Novotný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čsl. </a:t>
            </a:r>
            <a:r>
              <a:rPr lang="cs-CZ" dirty="0"/>
              <a:t>p</a:t>
            </a:r>
            <a:r>
              <a:rPr lang="cs-CZ" dirty="0" smtClean="0"/>
              <a:t>rezidentem od r. 1957, zároveň byl </a:t>
            </a:r>
            <a:br>
              <a:rPr lang="cs-CZ" dirty="0" smtClean="0"/>
            </a:br>
            <a:r>
              <a:rPr lang="cs-CZ" dirty="0" smtClean="0"/>
              <a:t>i prvním tajemníkem ÚV KSČ</a:t>
            </a:r>
          </a:p>
          <a:p>
            <a:r>
              <a:rPr lang="cs-CZ" dirty="0" smtClean="0"/>
              <a:t>protireformní komunista, byl proti slovenským snahám o federaci – nebyl zde </a:t>
            </a:r>
          </a:p>
          <a:p>
            <a:pPr>
              <a:buNone/>
            </a:pPr>
            <a:r>
              <a:rPr lang="cs-CZ" dirty="0" smtClean="0"/>
              <a:t>    oblíben, jeho sokem - A. </a:t>
            </a:r>
            <a:r>
              <a:rPr lang="cs-CZ" dirty="0" err="1" smtClean="0"/>
              <a:t>Dubček</a:t>
            </a:r>
            <a:endParaRPr lang="cs-CZ" dirty="0" smtClean="0"/>
          </a:p>
          <a:p>
            <a:r>
              <a:rPr lang="cs-CZ" dirty="0"/>
              <a:t>š</a:t>
            </a:r>
            <a:r>
              <a:rPr lang="cs-CZ" dirty="0" smtClean="0"/>
              <a:t>patné vztahy i s Brežněvem </a:t>
            </a:r>
          </a:p>
          <a:p>
            <a:r>
              <a:rPr lang="cs-CZ" dirty="0" smtClean="0"/>
              <a:t>státní znak, který prosadil:</a:t>
            </a:r>
          </a:p>
          <a:p>
            <a:r>
              <a:rPr lang="cs-CZ" i="1" dirty="0" smtClean="0"/>
              <a:t>Srovnejte se současným znakem.</a:t>
            </a:r>
            <a:endParaRPr lang="cs-CZ" i="1" dirty="0"/>
          </a:p>
        </p:txBody>
      </p:sp>
      <p:pic>
        <p:nvPicPr>
          <p:cNvPr id="4" name="Obrázek 3" descr="státní zna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3244070"/>
            <a:ext cx="2376264" cy="340237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 flipH="1">
            <a:off x="5508104" y="616530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 smtClean="0"/>
              <a:t>Sovětský svaz znepokojen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roku 1967 sílí kritika režimu</a:t>
            </a:r>
          </a:p>
          <a:p>
            <a:r>
              <a:rPr lang="cs-CZ" dirty="0"/>
              <a:t>p</a:t>
            </a:r>
            <a:r>
              <a:rPr lang="cs-CZ" dirty="0" smtClean="0"/>
              <a:t>ro SSSR jsme měli strategicky výhodnou polohu – Brežněv Novotnému nabídl, že na naše území umístí sov. vojenské jednotky</a:t>
            </a:r>
          </a:p>
          <a:p>
            <a:r>
              <a:rPr lang="cs-CZ" dirty="0" smtClean="0"/>
              <a:t>Novotný to odmítl, jeho odpůrci využili jeho oslabení – </a:t>
            </a:r>
            <a:r>
              <a:rPr lang="cs-CZ" dirty="0" err="1" smtClean="0"/>
              <a:t>poč</a:t>
            </a:r>
            <a:r>
              <a:rPr lang="cs-CZ" dirty="0" smtClean="0"/>
              <a:t>. r. 1968 byl sesazen, vystřídal ho </a:t>
            </a:r>
            <a:r>
              <a:rPr lang="cs-CZ" b="1" dirty="0" smtClean="0"/>
              <a:t>A. </a:t>
            </a:r>
            <a:r>
              <a:rPr lang="cs-CZ" b="1" dirty="0" err="1" smtClean="0"/>
              <a:t>Dubček</a:t>
            </a:r>
            <a:r>
              <a:rPr lang="cs-CZ" b="1" dirty="0" smtClean="0"/>
              <a:t> </a:t>
            </a:r>
            <a:r>
              <a:rPr lang="cs-CZ" dirty="0" smtClean="0"/>
              <a:t>v roli tajemníka a </a:t>
            </a:r>
            <a:r>
              <a:rPr lang="cs-CZ" b="1" dirty="0" smtClean="0"/>
              <a:t>Ludvík Svoboda</a:t>
            </a:r>
            <a:r>
              <a:rPr lang="cs-CZ" dirty="0" smtClean="0"/>
              <a:t> v roli prezidenta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svobod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052736"/>
            <a:ext cx="9144000" cy="5805264"/>
          </a:xfrm>
        </p:spPr>
      </p:pic>
      <p:sp>
        <p:nvSpPr>
          <p:cNvPr id="6" name="TextovéPole 5"/>
          <p:cNvSpPr txBox="1"/>
          <p:nvPr/>
        </p:nvSpPr>
        <p:spPr>
          <a:xfrm>
            <a:off x="539552" y="47667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3, Josef </a:t>
            </a:r>
            <a:r>
              <a:rPr lang="cs-CZ" dirty="0" err="1" smtClean="0"/>
              <a:t>Smrkovský</a:t>
            </a:r>
            <a:r>
              <a:rPr lang="cs-CZ" dirty="0" smtClean="0"/>
              <a:t>, Ludvík Svoboda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966</Words>
  <Application>Microsoft Office PowerPoint</Application>
  <PresentationFormat>Předvádění na obrazovce (4:3)</PresentationFormat>
  <Paragraphs>118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sady Office</vt:lpstr>
      <vt:lpstr>Prezentace aplikace PowerPoint</vt:lpstr>
      <vt:lpstr>Otázky</vt:lpstr>
      <vt:lpstr>Prezentace aplikace PowerPoint</vt:lpstr>
      <vt:lpstr>Příčiny reformních pokusů</vt:lpstr>
      <vt:lpstr>Změny</vt:lpstr>
      <vt:lpstr>Cesty do zahraničí</vt:lpstr>
      <vt:lpstr>Antonín Novotný</vt:lpstr>
      <vt:lpstr>Sovětský svaz znepokojen</vt:lpstr>
      <vt:lpstr>Prezentace aplikace PowerPoint</vt:lpstr>
      <vt:lpstr>Prezentace aplikace PowerPoint</vt:lpstr>
      <vt:lpstr>Nástup rychlých změn</vt:lpstr>
      <vt:lpstr>Komunistická strana a mládež</vt:lpstr>
      <vt:lpstr>„Chceme světlo!“</vt:lpstr>
      <vt:lpstr>Probuzení církví</vt:lpstr>
      <vt:lpstr>Pluralita politického systému</vt:lpstr>
      <vt:lpstr>Akční program KSČ</vt:lpstr>
      <vt:lpstr>Akční program KSČ</vt:lpstr>
      <vt:lpstr>Akční program KSČ</vt:lpstr>
      <vt:lpstr>Naplnění programu</vt:lpstr>
      <vt:lpstr>Ludvík Vaculík, Dva tisíce slov</vt:lpstr>
      <vt:lpstr>L. Vaculík</vt:lpstr>
      <vt:lpstr>Obrázky</vt:lpstr>
      <vt:lpstr>Obrázky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Pražské jaro 1968</dc:title>
  <dc:creator>Jaroslava Mrázová</dc:creator>
  <dc:description>Autorem materiálu a všech jeho částí, není-li uvedeno jinak , je Marcela Svejkovská. 
Dostupné z Metodického portálu www.rvp.cz; ISSN 1802-4785. 
Provozuje Národní ústav pro vzdělávání, školské poradenské zařízení a zařízení pro další vzdělávání pedagogických pracovníků (NÚV).</dc:description>
  <cp:lastModifiedBy>Netopýr</cp:lastModifiedBy>
  <cp:revision>38</cp:revision>
  <dcterms:created xsi:type="dcterms:W3CDTF">2012-11-16T16:41:28Z</dcterms:created>
  <dcterms:modified xsi:type="dcterms:W3CDTF">2020-05-25T18:23:09Z</dcterms:modified>
</cp:coreProperties>
</file>